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22"/>
  </p:notesMasterIdLst>
  <p:handoutMasterIdLst>
    <p:handoutMasterId r:id="rId123"/>
  </p:handoutMasterIdLst>
  <p:sldIdLst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7" r:id="rId19"/>
    <p:sldId id="296" r:id="rId20"/>
    <p:sldId id="295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390" r:id="rId111"/>
    <p:sldId id="391" r:id="rId112"/>
    <p:sldId id="393" r:id="rId113"/>
    <p:sldId id="397" r:id="rId114"/>
    <p:sldId id="398" r:id="rId115"/>
    <p:sldId id="399" r:id="rId116"/>
    <p:sldId id="400" r:id="rId117"/>
    <p:sldId id="401" r:id="rId118"/>
    <p:sldId id="402" r:id="rId119"/>
    <p:sldId id="403" r:id="rId120"/>
    <p:sldId id="404" r:id="rId1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13" autoAdjust="0"/>
  </p:normalViewPr>
  <p:slideViewPr>
    <p:cSldViewPr snapToGrid="0">
      <p:cViewPr varScale="1">
        <p:scale>
          <a:sx n="48" d="100"/>
          <a:sy n="48" d="100"/>
        </p:scale>
        <p:origin x="67" y="710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handoutMaster" Target="handoutMasters/handoutMaster1.xml"/><Relationship Id="rId128" Type="http://schemas.microsoft.com/office/2018/10/relationships/authors" Target="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2023/6/11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2023/6/10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78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9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12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數位影像處理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影像分割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：吳儀彤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導數檢測範例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</a:t>
            </a:fld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37861635-95D2-7CA4-1AD5-4F16DB798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002" y="2602468"/>
            <a:ext cx="8543996" cy="3172690"/>
          </a:xfr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1DE6CCC-37B6-A157-CBA9-F32177D7B231}"/>
              </a:ext>
            </a:extLst>
          </p:cNvPr>
          <p:cNvCxnSpPr/>
          <p:nvPr/>
        </p:nvCxnSpPr>
        <p:spPr>
          <a:xfrm>
            <a:off x="1987420" y="4273420"/>
            <a:ext cx="3470988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36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 Explanation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100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6267505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哪一個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component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是最重要的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component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改造或刪除，產生巨大的變化，代表很重要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6264EA-CFF3-4135-D9F6-ABC277FE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073" y="2478022"/>
            <a:ext cx="4086494" cy="248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755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 Explanation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101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6267505" cy="4243451"/>
          </a:xfrm>
        </p:spPr>
        <p:txBody>
          <a:bodyPr>
            <a:normAutofit/>
          </a:bodyPr>
          <a:lstStyle/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BA6529-3CCC-5FA0-0C33-F4D69BB4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47" y="2217929"/>
            <a:ext cx="6578847" cy="43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738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 Explanation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102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對某個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pixel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做微小的改變，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loss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就有巨大的變化，這個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pixel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就是很重要的，比值越大，</a:t>
                </a: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越重要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B8DDFD40-8CBF-75D5-C8E5-3B657ED1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37" y="3493853"/>
            <a:ext cx="8223926" cy="56072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B2BCB33-7959-EAC4-CFCA-D1431D29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786" y="4275039"/>
            <a:ext cx="3582468" cy="5144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15CDE58-A781-5BA1-DFD7-C0184D89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786" y="5038680"/>
            <a:ext cx="2844698" cy="110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297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 Explanation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103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Saliency Map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36CC17-AD6E-3843-5932-C5D77EC0A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93" y="3018323"/>
            <a:ext cx="7492477" cy="33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576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Limitation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Noisy Gradient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104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SmoothGrad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：對輸入影像隨機添加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noise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種雜訊，就有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張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Saliency Map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，平均後得到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Smoothgrad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A9B5BB-4DB4-E6C0-7B65-963184EE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615" y="3801978"/>
            <a:ext cx="7606033" cy="25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958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Limitation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Gradient Saturation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105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Gradient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不能完全反映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component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重要性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C89239-331A-DF20-5236-2D15CE8F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05" y="3347972"/>
            <a:ext cx="6597190" cy="292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108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Network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如何處理輸入？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106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Visualization</a:t>
            </a:r>
          </a:p>
        </p:txBody>
      </p:sp>
      <p:grpSp>
        <p:nvGrpSpPr>
          <p:cNvPr id="5" name="群組 106">
            <a:extLst>
              <a:ext uri="{FF2B5EF4-FFF2-40B4-BE49-F238E27FC236}">
                <a16:creationId xmlns:a16="http://schemas.microsoft.com/office/drawing/2014/main" id="{D58ECC2F-05E4-9084-C6A4-E1133DEDA6A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26756" y="5803023"/>
            <a:ext cx="3812919" cy="854986"/>
            <a:chOff x="467932" y="3914400"/>
            <a:chExt cx="2909888" cy="576263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D2AEEDDB-2D64-3E15-D98A-5AEC4C0533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9F3E204B-CB42-1CD7-D292-57570D54C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266A3956-8528-E384-1D2A-0CBE7D1A464E}"/>
              </a:ext>
            </a:extLst>
          </p:cNvPr>
          <p:cNvSpPr/>
          <p:nvPr/>
        </p:nvSpPr>
        <p:spPr>
          <a:xfrm>
            <a:off x="7289829" y="5838539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EAB3AB-0BC2-DFEC-28AC-88523A20C4EA}"/>
              </a:ext>
            </a:extLst>
          </p:cNvPr>
          <p:cNvSpPr/>
          <p:nvPr/>
        </p:nvSpPr>
        <p:spPr>
          <a:xfrm>
            <a:off x="7731306" y="5838539"/>
            <a:ext cx="18000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5AB950-7A79-E613-95DD-DA9D6CA2E38D}"/>
              </a:ext>
            </a:extLst>
          </p:cNvPr>
          <p:cNvSpPr/>
          <p:nvPr/>
        </p:nvSpPr>
        <p:spPr>
          <a:xfrm>
            <a:off x="8172783" y="5838539"/>
            <a:ext cx="18000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A6A54A-D24F-0162-757B-D6811257376F}"/>
              </a:ext>
            </a:extLst>
          </p:cNvPr>
          <p:cNvSpPr/>
          <p:nvPr/>
        </p:nvSpPr>
        <p:spPr>
          <a:xfrm>
            <a:off x="8614260" y="5838539"/>
            <a:ext cx="180000" cy="72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C0B724-85AA-7C21-DAD7-440AB16ABE8A}"/>
              </a:ext>
            </a:extLst>
          </p:cNvPr>
          <p:cNvSpPr/>
          <p:nvPr/>
        </p:nvSpPr>
        <p:spPr>
          <a:xfrm>
            <a:off x="9055737" y="5838539"/>
            <a:ext cx="18000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71B24C-39E0-10BA-2201-DB28F58E026F}"/>
              </a:ext>
            </a:extLst>
          </p:cNvPr>
          <p:cNvSpPr/>
          <p:nvPr/>
        </p:nvSpPr>
        <p:spPr>
          <a:xfrm>
            <a:off x="9497214" y="5838539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FE74CD-B38C-8E72-9091-52533F0CA234}"/>
              </a:ext>
            </a:extLst>
          </p:cNvPr>
          <p:cNvSpPr/>
          <p:nvPr/>
        </p:nvSpPr>
        <p:spPr>
          <a:xfrm>
            <a:off x="9938691" y="5838539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7372C3-115C-571E-A447-732533B357D0}"/>
              </a:ext>
            </a:extLst>
          </p:cNvPr>
          <p:cNvSpPr/>
          <p:nvPr/>
        </p:nvSpPr>
        <p:spPr>
          <a:xfrm>
            <a:off x="10380169" y="5838539"/>
            <a:ext cx="18000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右大括弧 17">
            <a:extLst>
              <a:ext uri="{FF2B5EF4-FFF2-40B4-BE49-F238E27FC236}">
                <a16:creationId xmlns:a16="http://schemas.microsoft.com/office/drawing/2014/main" id="{4A2FFD83-9032-91DE-13D3-5BB8F78B0226}"/>
              </a:ext>
            </a:extLst>
          </p:cNvPr>
          <p:cNvSpPr/>
          <p:nvPr/>
        </p:nvSpPr>
        <p:spPr>
          <a:xfrm rot="16200000">
            <a:off x="8852509" y="4774208"/>
            <a:ext cx="604492" cy="2127998"/>
          </a:xfrm>
          <a:prstGeom prst="rightBrace">
            <a:avLst>
              <a:gd name="adj1" fmla="val 188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81135A7-9E50-90E5-488F-39F4F3EA03F1}"/>
              </a:ext>
            </a:extLst>
          </p:cNvPr>
          <p:cNvSpPr txBox="1"/>
          <p:nvPr/>
        </p:nvSpPr>
        <p:spPr>
          <a:xfrm>
            <a:off x="7995606" y="1437182"/>
            <a:ext cx="234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phoneme</a:t>
            </a:r>
            <a:endParaRPr lang="zh-TW" altLang="en-US" sz="240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C171CFF-154D-1ABE-95AF-143FDDE1CF2F}"/>
              </a:ext>
            </a:extLst>
          </p:cNvPr>
          <p:cNvCxnSpPr/>
          <p:nvPr/>
        </p:nvCxnSpPr>
        <p:spPr>
          <a:xfrm flipV="1">
            <a:off x="9153248" y="5244665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514224D-3FF3-57C1-D560-EB8CD10A62D1}"/>
              </a:ext>
            </a:extLst>
          </p:cNvPr>
          <p:cNvSpPr txBox="1"/>
          <p:nvPr/>
        </p:nvSpPr>
        <p:spPr>
          <a:xfrm rot="5400000">
            <a:off x="8819605" y="2769054"/>
            <a:ext cx="89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...</a:t>
            </a:r>
            <a:endParaRPr lang="zh-TW" altLang="en-US" sz="280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9979D87-EEDD-0F7A-94CA-D1BFFDF652E5}"/>
              </a:ext>
            </a:extLst>
          </p:cNvPr>
          <p:cNvCxnSpPr/>
          <p:nvPr/>
        </p:nvCxnSpPr>
        <p:spPr>
          <a:xfrm flipV="1">
            <a:off x="9144964" y="4253565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96A6443-8CC2-C378-AEF0-0F55C362AE43}"/>
              </a:ext>
            </a:extLst>
          </p:cNvPr>
          <p:cNvSpPr/>
          <p:nvPr/>
        </p:nvSpPr>
        <p:spPr>
          <a:xfrm>
            <a:off x="8177117" y="4640172"/>
            <a:ext cx="1928646" cy="6044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E5BE37-6951-8C9A-DF21-ACA3C8173F10}"/>
              </a:ext>
            </a:extLst>
          </p:cNvPr>
          <p:cNvCxnSpPr/>
          <p:nvPr/>
        </p:nvCxnSpPr>
        <p:spPr>
          <a:xfrm flipV="1">
            <a:off x="9153248" y="1808447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D7B08DD2-103E-53AA-4186-F978F28EE465}"/>
              </a:ext>
            </a:extLst>
          </p:cNvPr>
          <p:cNvSpPr/>
          <p:nvPr/>
        </p:nvSpPr>
        <p:spPr>
          <a:xfrm>
            <a:off x="8177117" y="2159108"/>
            <a:ext cx="1928646" cy="6044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F6DE3AB-108D-B499-9842-385C16223F1A}"/>
              </a:ext>
            </a:extLst>
          </p:cNvPr>
          <p:cNvCxnSpPr/>
          <p:nvPr/>
        </p:nvCxnSpPr>
        <p:spPr>
          <a:xfrm flipV="1">
            <a:off x="9148509" y="3236386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1E3930FA-E8A3-5B16-C0D5-B69A268E6EB3}"/>
              </a:ext>
            </a:extLst>
          </p:cNvPr>
          <p:cNvSpPr/>
          <p:nvPr/>
        </p:nvSpPr>
        <p:spPr>
          <a:xfrm>
            <a:off x="8178503" y="3627807"/>
            <a:ext cx="1928646" cy="6044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63D558A-293E-21DB-68EC-C93F36A2C1C3}"/>
              </a:ext>
            </a:extLst>
          </p:cNvPr>
          <p:cNvSpPr txBox="1"/>
          <p:nvPr/>
        </p:nvSpPr>
        <p:spPr>
          <a:xfrm>
            <a:off x="6203230" y="4663002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neurons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D781B16-0EA0-5DC5-2FE9-97A72CD1EDCA}"/>
              </a:ext>
            </a:extLst>
          </p:cNvPr>
          <p:cNvSpPr txBox="1"/>
          <p:nvPr/>
        </p:nvSpPr>
        <p:spPr>
          <a:xfrm>
            <a:off x="6230542" y="3723556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neurons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C2F69AC-BAD8-52CC-C7CF-E28058194BC4}"/>
              </a:ext>
            </a:extLst>
          </p:cNvPr>
          <p:cNvSpPr txBox="1"/>
          <p:nvPr/>
        </p:nvSpPr>
        <p:spPr>
          <a:xfrm>
            <a:off x="4711954" y="4223127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 dims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69012E4-EDE9-9205-13F1-9C037F8AAFE9}"/>
              </a:ext>
            </a:extLst>
          </p:cNvPr>
          <p:cNvSpPr txBox="1"/>
          <p:nvPr/>
        </p:nvSpPr>
        <p:spPr>
          <a:xfrm>
            <a:off x="4738382" y="3248152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 dims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110BFF4-542E-3656-FF05-7818F5839C17}"/>
              </a:ext>
            </a:extLst>
          </p:cNvPr>
          <p:cNvSpPr txBox="1"/>
          <p:nvPr/>
        </p:nvSpPr>
        <p:spPr>
          <a:xfrm>
            <a:off x="3146210" y="4195734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dims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DC47F0A-D6FB-323F-8913-120089497589}"/>
              </a:ext>
            </a:extLst>
          </p:cNvPr>
          <p:cNvSpPr txBox="1"/>
          <p:nvPr/>
        </p:nvSpPr>
        <p:spPr>
          <a:xfrm>
            <a:off x="3146210" y="3246398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dims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1D2DE4D-11CE-4F02-1D7A-3318C1F81D17}"/>
              </a:ext>
            </a:extLst>
          </p:cNvPr>
          <p:cNvSpPr txBox="1"/>
          <p:nvPr/>
        </p:nvSpPr>
        <p:spPr>
          <a:xfrm>
            <a:off x="3274828" y="5774307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Plot on figure</a:t>
            </a:r>
            <a:endParaRPr lang="zh-TW" altLang="en-US" sz="24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A11868F-74E9-DA9E-E5EA-8804F4EBC6A0}"/>
              </a:ext>
            </a:extLst>
          </p:cNvPr>
          <p:cNvCxnSpPr>
            <a:cxnSpLocks/>
          </p:cNvCxnSpPr>
          <p:nvPr/>
        </p:nvCxnSpPr>
        <p:spPr>
          <a:xfrm flipH="1">
            <a:off x="6325007" y="4463007"/>
            <a:ext cx="273073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2B7B31C-5C6B-37D4-7AE0-4F042EDC1162}"/>
              </a:ext>
            </a:extLst>
          </p:cNvPr>
          <p:cNvCxnSpPr>
            <a:cxnSpLocks/>
          </p:cNvCxnSpPr>
          <p:nvPr/>
        </p:nvCxnSpPr>
        <p:spPr>
          <a:xfrm flipH="1">
            <a:off x="6344676" y="3467093"/>
            <a:ext cx="273073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13845D9-9C35-83E1-251E-0590A3E39938}"/>
              </a:ext>
            </a:extLst>
          </p:cNvPr>
          <p:cNvCxnSpPr>
            <a:cxnSpLocks/>
          </p:cNvCxnSpPr>
          <p:nvPr/>
        </p:nvCxnSpPr>
        <p:spPr>
          <a:xfrm flipH="1">
            <a:off x="4617513" y="3480797"/>
            <a:ext cx="4436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256BB6D-3F2E-9283-FCC4-16C6B0FFD32D}"/>
              </a:ext>
            </a:extLst>
          </p:cNvPr>
          <p:cNvCxnSpPr>
            <a:cxnSpLocks/>
          </p:cNvCxnSpPr>
          <p:nvPr/>
        </p:nvCxnSpPr>
        <p:spPr>
          <a:xfrm flipH="1">
            <a:off x="4638778" y="4441555"/>
            <a:ext cx="4436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8A8779D-66F4-80C3-058F-27FA6FDD4542}"/>
              </a:ext>
            </a:extLst>
          </p:cNvPr>
          <p:cNvCxnSpPr>
            <a:cxnSpLocks/>
          </p:cNvCxnSpPr>
          <p:nvPr/>
        </p:nvCxnSpPr>
        <p:spPr>
          <a:xfrm flipH="1">
            <a:off x="4172588" y="4740621"/>
            <a:ext cx="0" cy="9558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AC5249E-2238-5281-516B-FFF323E8E53D}"/>
              </a:ext>
            </a:extLst>
          </p:cNvPr>
          <p:cNvSpPr txBox="1"/>
          <p:nvPr/>
        </p:nvSpPr>
        <p:spPr>
          <a:xfrm>
            <a:off x="4116987" y="2845124"/>
            <a:ext cx="220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PCA or t-SNE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39404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Network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如何處理輸入？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107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Visualization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82B9EE-834E-E82A-090A-AB204DF0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207" y="3269478"/>
            <a:ext cx="5520335" cy="27570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0EC4DAA-5DDC-809D-6A67-5E753DD80C19}"/>
              </a:ext>
            </a:extLst>
          </p:cNvPr>
          <p:cNvSpPr txBox="1"/>
          <p:nvPr/>
        </p:nvSpPr>
        <p:spPr>
          <a:xfrm>
            <a:off x="5464342" y="280781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Attention</a:t>
            </a:r>
            <a:endParaRPr lang="zh-TW" altLang="en-US" sz="2400" b="1" i="1" u="sng" dirty="0"/>
          </a:p>
        </p:txBody>
      </p:sp>
    </p:spTree>
    <p:extLst>
      <p:ext uri="{BB962C8B-B14F-4D97-AF65-F5344CB8AC3E}">
        <p14:creationId xmlns:p14="http://schemas.microsoft.com/office/powerpoint/2010/main" val="36560294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Network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如何處理輸入？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108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Probing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68354BA-E126-9A50-60C9-C80621FB577B}"/>
              </a:ext>
            </a:extLst>
          </p:cNvPr>
          <p:cNvGrpSpPr/>
          <p:nvPr/>
        </p:nvGrpSpPr>
        <p:grpSpPr>
          <a:xfrm>
            <a:off x="6383511" y="1586829"/>
            <a:ext cx="3869529" cy="4921919"/>
            <a:chOff x="491943" y="1393212"/>
            <a:chExt cx="3869529" cy="4921919"/>
          </a:xfrm>
        </p:grpSpPr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125514B8-70CD-04D1-D6C4-156383EE1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231" y="321999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2D14096D-B386-9D20-5054-9F62427D5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153" y="321999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A4FC0CAD-AF26-20E4-CE3C-67152126D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701" y="3201110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8730C8AC-1F09-A768-ABEB-7F61EB24A6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499" y="3201110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5DB98465-2197-D366-1C5D-EC71AEE2F9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069" y="529562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1E9458D0-F1B8-0B97-1656-138041F2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9991" y="529562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770D7480-0D5C-5A8F-1BBD-07D311EC9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539" y="527673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972A9BAD-34A6-1FBD-9A4F-ECD8760B78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0337" y="527673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8EA3E7D-4249-22D2-3430-6B13E615FAF3}"/>
                </a:ext>
              </a:extLst>
            </p:cNvPr>
            <p:cNvSpPr/>
            <p:nvPr/>
          </p:nvSpPr>
          <p:spPr>
            <a:xfrm>
              <a:off x="815517" y="5649657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C8FF2C5-D695-B010-4361-3C367A2AB379}"/>
                </a:ext>
              </a:extLst>
            </p:cNvPr>
            <p:cNvSpPr/>
            <p:nvPr/>
          </p:nvSpPr>
          <p:spPr>
            <a:xfrm>
              <a:off x="3741352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4CD437E-F45A-6D1F-ABE6-40936F897F97}"/>
                </a:ext>
              </a:extLst>
            </p:cNvPr>
            <p:cNvSpPr txBox="1"/>
            <p:nvPr/>
          </p:nvSpPr>
          <p:spPr>
            <a:xfrm>
              <a:off x="733768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F8E3298-1F4D-A6D4-6652-4217645A7706}"/>
                </a:ext>
              </a:extLst>
            </p:cNvPr>
            <p:cNvSpPr txBox="1"/>
            <p:nvPr/>
          </p:nvSpPr>
          <p:spPr>
            <a:xfrm>
              <a:off x="3646311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A1DBEAE-C8D8-D910-EDFB-1E78D3FD6E6A}"/>
                </a:ext>
              </a:extLst>
            </p:cNvPr>
            <p:cNvSpPr/>
            <p:nvPr/>
          </p:nvSpPr>
          <p:spPr>
            <a:xfrm>
              <a:off x="1773147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3E330A1-912E-D5F4-DC93-17F7B8BF748F}"/>
                </a:ext>
              </a:extLst>
            </p:cNvPr>
            <p:cNvSpPr txBox="1"/>
            <p:nvPr/>
          </p:nvSpPr>
          <p:spPr>
            <a:xfrm>
              <a:off x="1691398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A7C021-1228-1EF3-3844-695D664F4D3B}"/>
                </a:ext>
              </a:extLst>
            </p:cNvPr>
            <p:cNvSpPr/>
            <p:nvPr/>
          </p:nvSpPr>
          <p:spPr>
            <a:xfrm>
              <a:off x="2735394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FA19D56-7BE2-1DB4-8263-A1B6A49EB815}"/>
                </a:ext>
              </a:extLst>
            </p:cNvPr>
            <p:cNvSpPr txBox="1"/>
            <p:nvPr/>
          </p:nvSpPr>
          <p:spPr>
            <a:xfrm>
              <a:off x="2646999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2B4B8905-CF3B-071B-4EDE-3CC8AEDFCEE2}"/>
                    </a:ext>
                  </a:extLst>
                </p:cNvPr>
                <p:cNvSpPr txBox="1"/>
                <p:nvPr/>
              </p:nvSpPr>
              <p:spPr>
                <a:xfrm>
                  <a:off x="3646311" y="575538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BBAE65C1-0373-49A2-91DA-C8ACB8042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311" y="5755383"/>
                  <a:ext cx="715161" cy="4689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9FDCDB9B-BF52-C86C-2234-497F41340FA5}"/>
                    </a:ext>
                  </a:extLst>
                </p:cNvPr>
                <p:cNvSpPr txBox="1"/>
                <p:nvPr/>
              </p:nvSpPr>
              <p:spPr>
                <a:xfrm>
                  <a:off x="2670112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49CD61B-0710-4075-A902-BAF9E8146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112" y="5755383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228F7581-FC40-E066-91B9-3E9A81988C93}"/>
                    </a:ext>
                  </a:extLst>
                </p:cNvPr>
                <p:cNvSpPr txBox="1"/>
                <p:nvPr/>
              </p:nvSpPr>
              <p:spPr>
                <a:xfrm>
                  <a:off x="1707701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C66D37A-C4F3-4829-B772-288253F5F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7701" y="5755383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99BB0728-B101-8565-FDE5-4579A37031FA}"/>
                    </a:ext>
                  </a:extLst>
                </p:cNvPr>
                <p:cNvSpPr txBox="1"/>
                <p:nvPr/>
              </p:nvSpPr>
              <p:spPr>
                <a:xfrm>
                  <a:off x="767568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F18A774C-26D2-4899-84E1-A738253BF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68" y="5755383"/>
                  <a:ext cx="715161" cy="47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0A15B550-EAFB-524C-1AB3-D8177420090F}"/>
                </a:ext>
              </a:extLst>
            </p:cNvPr>
            <p:cNvSpPr/>
            <p:nvPr/>
          </p:nvSpPr>
          <p:spPr>
            <a:xfrm>
              <a:off x="491943" y="2478821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77F45E04-3ADC-4F65-E36C-5B066358B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231" y="421270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1DA70418-7E22-D689-E8B0-971D8BA19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153" y="421270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93A1D541-304F-EFEF-FE3D-D9E43B167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701" y="419381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23CBD1C-A7B6-6A52-3B72-5FD098914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499" y="419381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D067A60-87BD-A041-6041-CFC2527CAE38}"/>
                </a:ext>
              </a:extLst>
            </p:cNvPr>
            <p:cNvSpPr/>
            <p:nvPr/>
          </p:nvSpPr>
          <p:spPr>
            <a:xfrm>
              <a:off x="767866" y="3579998"/>
              <a:ext cx="461666" cy="6058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3772A2B-3A4A-28FD-ECFD-BC06AC94D6DF}"/>
                </a:ext>
              </a:extLst>
            </p:cNvPr>
            <p:cNvSpPr/>
            <p:nvPr/>
          </p:nvSpPr>
          <p:spPr>
            <a:xfrm>
              <a:off x="1726790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29F0593-6A4A-B244-D9E2-230E44080F1C}"/>
                </a:ext>
              </a:extLst>
            </p:cNvPr>
            <p:cNvSpPr/>
            <p:nvPr/>
          </p:nvSpPr>
          <p:spPr>
            <a:xfrm>
              <a:off x="2689201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FFD563C-17EF-9476-208D-5FBD3B9B5F34}"/>
                </a:ext>
              </a:extLst>
            </p:cNvPr>
            <p:cNvSpPr/>
            <p:nvPr/>
          </p:nvSpPr>
          <p:spPr>
            <a:xfrm>
              <a:off x="3674105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94878E72-A175-D0E6-2B6F-9F50F703D1DB}"/>
                </a:ext>
              </a:extLst>
            </p:cNvPr>
            <p:cNvSpPr/>
            <p:nvPr/>
          </p:nvSpPr>
          <p:spPr>
            <a:xfrm>
              <a:off x="525867" y="4572705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5BC709E3-9A84-3FA5-0D73-CCA3304BEBC6}"/>
                </a:ext>
              </a:extLst>
            </p:cNvPr>
            <p:cNvSpPr/>
            <p:nvPr/>
          </p:nvSpPr>
          <p:spPr>
            <a:xfrm>
              <a:off x="493597" y="1393212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1DDCA2F-C70A-173B-DBAC-134F8987B343}"/>
                </a:ext>
              </a:extLst>
            </p:cNvPr>
            <p:cNvSpPr txBox="1"/>
            <p:nvPr/>
          </p:nvSpPr>
          <p:spPr>
            <a:xfrm rot="5400000">
              <a:off x="564882" y="2305920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4E3EB1AE-A862-EC8C-E5A6-1DF6A5DBAA37}"/>
                </a:ext>
              </a:extLst>
            </p:cNvPr>
            <p:cNvSpPr txBox="1"/>
            <p:nvPr/>
          </p:nvSpPr>
          <p:spPr>
            <a:xfrm rot="5400000">
              <a:off x="1507300" y="2290180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4139C20-1AE3-0EE5-4E08-686AD934071F}"/>
                </a:ext>
              </a:extLst>
            </p:cNvPr>
            <p:cNvSpPr txBox="1"/>
            <p:nvPr/>
          </p:nvSpPr>
          <p:spPr>
            <a:xfrm rot="5400000">
              <a:off x="2506658" y="2297491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5857FCED-1D2B-9A27-0D07-AF981692E970}"/>
                </a:ext>
              </a:extLst>
            </p:cNvPr>
            <p:cNvSpPr txBox="1"/>
            <p:nvPr/>
          </p:nvSpPr>
          <p:spPr>
            <a:xfrm rot="5400000">
              <a:off x="3437514" y="2283348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44" name="左大括弧 43">
            <a:extLst>
              <a:ext uri="{FF2B5EF4-FFF2-40B4-BE49-F238E27FC236}">
                <a16:creationId xmlns:a16="http://schemas.microsoft.com/office/drawing/2014/main" id="{C0B5B9E4-1DCF-4A18-3E03-30D63AB9ABF0}"/>
              </a:ext>
            </a:extLst>
          </p:cNvPr>
          <p:cNvSpPr/>
          <p:nvPr/>
        </p:nvSpPr>
        <p:spPr>
          <a:xfrm flipH="1">
            <a:off x="10138505" y="1373360"/>
            <a:ext cx="542554" cy="5348114"/>
          </a:xfrm>
          <a:prstGeom prst="leftBrace">
            <a:avLst>
              <a:gd name="adj1" fmla="val 8909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8059ABBE-4EAC-6634-7FD1-7967E288BAFA}"/>
              </a:ext>
            </a:extLst>
          </p:cNvPr>
          <p:cNvSpPr/>
          <p:nvPr/>
        </p:nvSpPr>
        <p:spPr>
          <a:xfrm>
            <a:off x="4360477" y="2632357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</a:t>
            </a:r>
          </a:p>
          <a:p>
            <a:pPr algn="ctr"/>
            <a:r>
              <a:rPr lang="en-US" altLang="zh-TW" sz="2000" dirty="0"/>
              <a:t>Classifier</a:t>
            </a:r>
            <a:endParaRPr lang="zh-TW" altLang="en-US" sz="2000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A651824-6BDE-7CD7-58F3-BA6554C607E8}"/>
              </a:ext>
            </a:extLst>
          </p:cNvPr>
          <p:cNvSpPr/>
          <p:nvPr/>
        </p:nvSpPr>
        <p:spPr>
          <a:xfrm>
            <a:off x="4360477" y="4099336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NER</a:t>
            </a:r>
          </a:p>
          <a:p>
            <a:pPr algn="ctr"/>
            <a:r>
              <a:rPr lang="en-US" altLang="zh-TW" sz="2000" dirty="0"/>
              <a:t>Classifier</a:t>
            </a:r>
            <a:endParaRPr lang="zh-TW" altLang="en-US" sz="20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2F655EB-F0A4-3176-A270-0BC6B2717A8F}"/>
              </a:ext>
            </a:extLst>
          </p:cNvPr>
          <p:cNvSpPr txBox="1"/>
          <p:nvPr/>
        </p:nvSpPr>
        <p:spPr>
          <a:xfrm>
            <a:off x="2735758" y="5586978"/>
            <a:ext cx="3576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 careful about the classifiers you use …</a:t>
            </a:r>
            <a:endParaRPr lang="zh-TW" altLang="en-US" sz="2400" dirty="0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C92A804-32D7-959F-D751-4CF261C38707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5792260" y="3093382"/>
            <a:ext cx="867174" cy="983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2627A8A-3382-8659-05A6-E65401A44B9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810014" y="4076522"/>
            <a:ext cx="849420" cy="481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530D76BE-90D2-0F2F-946E-2A64B24BF7F7}"/>
              </a:ext>
            </a:extLst>
          </p:cNvPr>
          <p:cNvCxnSpPr>
            <a:cxnSpLocks/>
          </p:cNvCxnSpPr>
          <p:nvPr/>
        </p:nvCxnSpPr>
        <p:spPr>
          <a:xfrm flipH="1">
            <a:off x="3911025" y="3088708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A9A8FC0D-C663-6933-B656-19F3EEA4992B}"/>
              </a:ext>
            </a:extLst>
          </p:cNvPr>
          <p:cNvCxnSpPr>
            <a:cxnSpLocks/>
          </p:cNvCxnSpPr>
          <p:nvPr/>
        </p:nvCxnSpPr>
        <p:spPr>
          <a:xfrm flipH="1">
            <a:off x="3911025" y="4555687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4D077C8-B963-27DE-7A7D-BB8BA20A929A}"/>
              </a:ext>
            </a:extLst>
          </p:cNvPr>
          <p:cNvSpPr txBox="1"/>
          <p:nvPr/>
        </p:nvSpPr>
        <p:spPr>
          <a:xfrm>
            <a:off x="2735758" y="2672438"/>
            <a:ext cx="12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Noun?</a:t>
            </a:r>
          </a:p>
          <a:p>
            <a:pPr algn="r"/>
            <a:r>
              <a:rPr lang="en-US" altLang="zh-TW" sz="2400" dirty="0"/>
              <a:t>Verb?</a:t>
            </a:r>
            <a:endParaRPr lang="zh-TW" altLang="en-US" sz="24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51B442A-92DC-1905-FBA2-44BDFA5A8069}"/>
              </a:ext>
            </a:extLst>
          </p:cNvPr>
          <p:cNvSpPr txBox="1"/>
          <p:nvPr/>
        </p:nvSpPr>
        <p:spPr>
          <a:xfrm>
            <a:off x="2735758" y="4150521"/>
            <a:ext cx="12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Place?</a:t>
            </a:r>
          </a:p>
          <a:p>
            <a:pPr algn="r"/>
            <a:r>
              <a:rPr lang="en-US" altLang="zh-TW" sz="2400" dirty="0"/>
              <a:t>Name?</a:t>
            </a:r>
            <a:endParaRPr lang="zh-TW" altLang="en-US" sz="2400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075E3DA5-BA30-53B9-6F05-313286C1D42A}"/>
              </a:ext>
            </a:extLst>
          </p:cNvPr>
          <p:cNvSpPr txBox="1"/>
          <p:nvPr/>
        </p:nvSpPr>
        <p:spPr>
          <a:xfrm>
            <a:off x="10769948" y="3785807"/>
            <a:ext cx="138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BERT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72463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Global Explanation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109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6267505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過濾器檢測什麼？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84AA61-DAB3-EDD3-D12E-5D6612CDBCD8}"/>
              </a:ext>
            </a:extLst>
          </p:cNvPr>
          <p:cNvSpPr/>
          <p:nvPr/>
        </p:nvSpPr>
        <p:spPr>
          <a:xfrm>
            <a:off x="8872063" y="1381039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657D30-6AE5-E4DD-8933-5C85267DE396}"/>
              </a:ext>
            </a:extLst>
          </p:cNvPr>
          <p:cNvSpPr/>
          <p:nvPr/>
        </p:nvSpPr>
        <p:spPr>
          <a:xfrm>
            <a:off x="8872063" y="2062809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4C08263C-6A68-2650-1051-975C2D95ACB5}"/>
              </a:ext>
            </a:extLst>
          </p:cNvPr>
          <p:cNvSpPr/>
          <p:nvPr/>
        </p:nvSpPr>
        <p:spPr>
          <a:xfrm>
            <a:off x="9504460" y="1756681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6B99F2-C6AC-7309-7850-DD481C256A97}"/>
              </a:ext>
            </a:extLst>
          </p:cNvPr>
          <p:cNvSpPr txBox="1"/>
          <p:nvPr/>
        </p:nvSpPr>
        <p:spPr>
          <a:xfrm>
            <a:off x="9092311" y="631661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向下箭號 17">
            <a:extLst>
              <a:ext uri="{FF2B5EF4-FFF2-40B4-BE49-F238E27FC236}">
                <a16:creationId xmlns:a16="http://schemas.microsoft.com/office/drawing/2014/main" id="{189EBDBB-DC43-6691-9B9A-F50A7F50CD70}"/>
              </a:ext>
            </a:extLst>
          </p:cNvPr>
          <p:cNvSpPr/>
          <p:nvPr/>
        </p:nvSpPr>
        <p:spPr>
          <a:xfrm>
            <a:off x="9504548" y="248793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3F065627-DA6B-BBB6-BCA0-1FAE74249714}"/>
              </a:ext>
            </a:extLst>
          </p:cNvPr>
          <p:cNvSpPr/>
          <p:nvPr/>
        </p:nvSpPr>
        <p:spPr>
          <a:xfrm>
            <a:off x="9505680" y="1079308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55A6BC-FC4C-5475-DC32-D5212490CD0F}"/>
              </a:ext>
            </a:extLst>
          </p:cNvPr>
          <p:cNvSpPr/>
          <p:nvPr/>
        </p:nvSpPr>
        <p:spPr>
          <a:xfrm>
            <a:off x="8872063" y="2826342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585A1E-C0EF-B20B-6DAC-6B3B43DF0D99}"/>
              </a:ext>
            </a:extLst>
          </p:cNvPr>
          <p:cNvSpPr/>
          <p:nvPr/>
        </p:nvSpPr>
        <p:spPr>
          <a:xfrm>
            <a:off x="8872063" y="3508112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向下箭號 17">
            <a:extLst>
              <a:ext uri="{FF2B5EF4-FFF2-40B4-BE49-F238E27FC236}">
                <a16:creationId xmlns:a16="http://schemas.microsoft.com/office/drawing/2014/main" id="{C70408C3-FAC4-B54A-EF6B-FF09BE9D5610}"/>
              </a:ext>
            </a:extLst>
          </p:cNvPr>
          <p:cNvSpPr/>
          <p:nvPr/>
        </p:nvSpPr>
        <p:spPr>
          <a:xfrm>
            <a:off x="9504460" y="3201984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向下箭號 17">
            <a:extLst>
              <a:ext uri="{FF2B5EF4-FFF2-40B4-BE49-F238E27FC236}">
                <a16:creationId xmlns:a16="http://schemas.microsoft.com/office/drawing/2014/main" id="{7B043FEB-1828-2654-57CA-52A7A527AE7E}"/>
              </a:ext>
            </a:extLst>
          </p:cNvPr>
          <p:cNvSpPr/>
          <p:nvPr/>
        </p:nvSpPr>
        <p:spPr>
          <a:xfrm>
            <a:off x="9504548" y="393324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B5905B-880D-E7B9-FA1D-52D219E46A35}"/>
              </a:ext>
            </a:extLst>
          </p:cNvPr>
          <p:cNvSpPr/>
          <p:nvPr/>
        </p:nvSpPr>
        <p:spPr>
          <a:xfrm>
            <a:off x="8872062" y="4260798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9BCB156-6252-7147-B523-FA24DD91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8943600" y="5097766"/>
            <a:ext cx="1619048" cy="1752381"/>
          </a:xfrm>
          <a:prstGeom prst="rect">
            <a:avLst/>
          </a:prstGeom>
        </p:spPr>
      </p:pic>
      <p:sp>
        <p:nvSpPr>
          <p:cNvPr id="18" name="向下箭號 17">
            <a:extLst>
              <a:ext uri="{FF2B5EF4-FFF2-40B4-BE49-F238E27FC236}">
                <a16:creationId xmlns:a16="http://schemas.microsoft.com/office/drawing/2014/main" id="{A1C27F84-788B-AD3F-6533-994197256540}"/>
              </a:ext>
            </a:extLst>
          </p:cNvPr>
          <p:cNvSpPr/>
          <p:nvPr/>
        </p:nvSpPr>
        <p:spPr>
          <a:xfrm>
            <a:off x="9504460" y="47232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85E285C-DAEC-6B1E-F3A6-906C067A928C}"/>
              </a:ext>
            </a:extLst>
          </p:cNvPr>
          <p:cNvSpPr txBox="1"/>
          <p:nvPr/>
        </p:nvSpPr>
        <p:spPr>
          <a:xfrm>
            <a:off x="7817165" y="2770540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82CF02D-9DE8-A9D4-CC7E-04EAD3D4868A}"/>
              </a:ext>
            </a:extLst>
          </p:cNvPr>
          <p:cNvSpPr txBox="1"/>
          <p:nvPr/>
        </p:nvSpPr>
        <p:spPr>
          <a:xfrm>
            <a:off x="7836215" y="1341581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B2153A3-6584-51D7-FA91-71A96E6CC0BD}"/>
              </a:ext>
            </a:extLst>
          </p:cNvPr>
          <p:cNvCxnSpPr>
            <a:cxnSpLocks/>
          </p:cNvCxnSpPr>
          <p:nvPr/>
        </p:nvCxnSpPr>
        <p:spPr>
          <a:xfrm>
            <a:off x="7493315" y="1927690"/>
            <a:ext cx="177837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4A848E60-577D-14A5-4A13-5A7BF10121E8}"/>
                  </a:ext>
                </a:extLst>
              </p:cNvPr>
              <p:cNvSpPr txBox="1"/>
              <p:nvPr/>
            </p:nvSpPr>
            <p:spPr>
              <a:xfrm>
                <a:off x="7742984" y="615317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4A848E60-577D-14A5-4A13-5A7BF1012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984" y="615317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9211" r="-408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87E1475D-3142-F3EC-3D99-151ED15A4969}"/>
              </a:ext>
            </a:extLst>
          </p:cNvPr>
          <p:cNvSpPr txBox="1"/>
          <p:nvPr/>
        </p:nvSpPr>
        <p:spPr>
          <a:xfrm>
            <a:off x="7131467" y="4528287"/>
            <a:ext cx="161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1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2FFB300-1C2B-9D76-8AF1-90B1D08B298B}"/>
                  </a:ext>
                </a:extLst>
              </p:cNvPr>
              <p:cNvSpPr txBox="1"/>
              <p:nvPr/>
            </p:nvSpPr>
            <p:spPr>
              <a:xfrm>
                <a:off x="3461796" y="5137967"/>
                <a:ext cx="42626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contains the patterns filter 1 can detect.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2FFB300-1C2B-9D76-8AF1-90B1D08B2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796" y="5137967"/>
                <a:ext cx="4262626" cy="830997"/>
              </a:xfrm>
              <a:prstGeom prst="rect">
                <a:avLst/>
              </a:prstGeom>
              <a:blipFill>
                <a:blip r:embed="rId4"/>
                <a:stretch>
                  <a:fillRect l="-2289" t="-5147" b="-1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>
            <a:extLst>
              <a:ext uri="{FF2B5EF4-FFF2-40B4-BE49-F238E27FC236}">
                <a16:creationId xmlns:a16="http://schemas.microsoft.com/office/drawing/2014/main" id="{3DF8B0E3-ED66-A9B4-25FA-6D893CB26B47}"/>
              </a:ext>
            </a:extLst>
          </p:cNvPr>
          <p:cNvSpPr txBox="1"/>
          <p:nvPr/>
        </p:nvSpPr>
        <p:spPr>
          <a:xfrm>
            <a:off x="1629352" y="6054032"/>
            <a:ext cx="702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Let’s </a:t>
            </a:r>
            <a:r>
              <a:rPr lang="en-US" altLang="zh-TW" sz="2400" b="1" dirty="0"/>
              <a:t>create</a:t>
            </a:r>
            <a:r>
              <a:rPr lang="en-US" altLang="zh-TW" sz="2400" dirty="0"/>
              <a:t> an image including the patterns.</a:t>
            </a:r>
            <a:endParaRPr lang="zh-TW" altLang="en-US" sz="2400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88BC4EA-D78A-FC86-92F8-FF569FC02E33}"/>
              </a:ext>
            </a:extLst>
          </p:cNvPr>
          <p:cNvGrpSpPr/>
          <p:nvPr/>
        </p:nvGrpSpPr>
        <p:grpSpPr>
          <a:xfrm>
            <a:off x="4251157" y="1920459"/>
            <a:ext cx="3242157" cy="3305899"/>
            <a:chOff x="2656259" y="658857"/>
            <a:chExt cx="4837056" cy="4619678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41EE1613-6F3C-0A13-B4A5-FDFADE56B315}"/>
                </a:ext>
              </a:extLst>
            </p:cNvPr>
            <p:cNvSpPr/>
            <p:nvPr/>
          </p:nvSpPr>
          <p:spPr>
            <a:xfrm>
              <a:off x="4031280" y="1752550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3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D0982A07-662C-02CC-3E59-4C52334344EC}"/>
                </a:ext>
              </a:extLst>
            </p:cNvPr>
            <p:cNvSpPr/>
            <p:nvPr/>
          </p:nvSpPr>
          <p:spPr>
            <a:xfrm>
              <a:off x="4873109" y="1752550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-1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D0B31754-8A55-16CB-FDA6-D2E409CB6787}"/>
                </a:ext>
              </a:extLst>
            </p:cNvPr>
            <p:cNvSpPr/>
            <p:nvPr/>
          </p:nvSpPr>
          <p:spPr>
            <a:xfrm>
              <a:off x="5714938" y="1752550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-3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CAE8A717-49D1-FC1B-9208-E7411E044951}"/>
                </a:ext>
              </a:extLst>
            </p:cNvPr>
            <p:cNvSpPr/>
            <p:nvPr/>
          </p:nvSpPr>
          <p:spPr>
            <a:xfrm>
              <a:off x="4031280" y="2552650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-3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13142FB8-E5D3-3E59-9B29-8C9A6B7E28F3}"/>
                </a:ext>
              </a:extLst>
            </p:cNvPr>
            <p:cNvSpPr/>
            <p:nvPr/>
          </p:nvSpPr>
          <p:spPr>
            <a:xfrm>
              <a:off x="4873109" y="2552650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DD4809A-2AF7-9716-7005-A780D180662F}"/>
                </a:ext>
              </a:extLst>
            </p:cNvPr>
            <p:cNvSpPr/>
            <p:nvPr/>
          </p:nvSpPr>
          <p:spPr>
            <a:xfrm>
              <a:off x="5714938" y="2552650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B642914-28B5-9C31-5B93-651039573A86}"/>
                </a:ext>
              </a:extLst>
            </p:cNvPr>
            <p:cNvSpPr/>
            <p:nvPr/>
          </p:nvSpPr>
          <p:spPr>
            <a:xfrm>
              <a:off x="4031280" y="34104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-3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96CA2E9D-74CF-3D0F-81B5-6CB9FC49D5D5}"/>
                </a:ext>
              </a:extLst>
            </p:cNvPr>
            <p:cNvSpPr/>
            <p:nvPr/>
          </p:nvSpPr>
          <p:spPr>
            <a:xfrm>
              <a:off x="4873109" y="34104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-3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FA668E1D-DC30-14B9-80DB-D5A2851088B3}"/>
                </a:ext>
              </a:extLst>
            </p:cNvPr>
            <p:cNvSpPr/>
            <p:nvPr/>
          </p:nvSpPr>
          <p:spPr>
            <a:xfrm>
              <a:off x="5714938" y="3410422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0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3EBDC5C-88F4-992B-328F-85C1D94C8B9B}"/>
                </a:ext>
              </a:extLst>
            </p:cNvPr>
            <p:cNvSpPr/>
            <p:nvPr/>
          </p:nvSpPr>
          <p:spPr>
            <a:xfrm>
              <a:off x="4214817" y="1960763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43CC47A-ED24-3F21-DB53-C04FE489C289}"/>
                </a:ext>
              </a:extLst>
            </p:cNvPr>
            <p:cNvSpPr/>
            <p:nvPr/>
          </p:nvSpPr>
          <p:spPr>
            <a:xfrm>
              <a:off x="5056646" y="1960763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87EC1B04-A8B9-A7F2-6B53-FDD6802BC3AE}"/>
                </a:ext>
              </a:extLst>
            </p:cNvPr>
            <p:cNvSpPr/>
            <p:nvPr/>
          </p:nvSpPr>
          <p:spPr>
            <a:xfrm>
              <a:off x="5898475" y="1960763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3F699366-C065-F73C-0E31-D5A55D002365}"/>
                </a:ext>
              </a:extLst>
            </p:cNvPr>
            <p:cNvSpPr/>
            <p:nvPr/>
          </p:nvSpPr>
          <p:spPr>
            <a:xfrm>
              <a:off x="4214817" y="2760863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3E3459E6-920D-8FFD-FD58-5267C01C3BBD}"/>
                </a:ext>
              </a:extLst>
            </p:cNvPr>
            <p:cNvSpPr/>
            <p:nvPr/>
          </p:nvSpPr>
          <p:spPr>
            <a:xfrm>
              <a:off x="5056646" y="2760863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72FF04B6-A586-C5B6-6464-27C4E49BEE76}"/>
                </a:ext>
              </a:extLst>
            </p:cNvPr>
            <p:cNvSpPr/>
            <p:nvPr/>
          </p:nvSpPr>
          <p:spPr>
            <a:xfrm>
              <a:off x="5898475" y="2760863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B691A3AD-37AB-97D8-5333-B21FFC01C52A}"/>
                </a:ext>
              </a:extLst>
            </p:cNvPr>
            <p:cNvSpPr/>
            <p:nvPr/>
          </p:nvSpPr>
          <p:spPr>
            <a:xfrm>
              <a:off x="4214817" y="36186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21FF7ED5-A3A2-5CA7-34BF-39BE081C9587}"/>
                </a:ext>
              </a:extLst>
            </p:cNvPr>
            <p:cNvSpPr/>
            <p:nvPr/>
          </p:nvSpPr>
          <p:spPr>
            <a:xfrm>
              <a:off x="5056646" y="36186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A663AFDB-9DA7-074F-F411-AAF307A5FA66}"/>
                </a:ext>
              </a:extLst>
            </p:cNvPr>
            <p:cNvSpPr/>
            <p:nvPr/>
          </p:nvSpPr>
          <p:spPr>
            <a:xfrm>
              <a:off x="5898475" y="3618635"/>
              <a:ext cx="720000" cy="720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FD02E1CC-8F54-A8DF-AF25-AFA7794DCC84}"/>
                </a:ext>
              </a:extLst>
            </p:cNvPr>
            <p:cNvSpPr/>
            <p:nvPr/>
          </p:nvSpPr>
          <p:spPr>
            <a:xfrm>
              <a:off x="3896230" y="1635363"/>
              <a:ext cx="2867425" cy="285564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9F39E3A-025B-CB4F-E3D3-55726931ECEC}"/>
                </a:ext>
              </a:extLst>
            </p:cNvPr>
            <p:cNvCxnSpPr>
              <a:cxnSpLocks/>
            </p:cNvCxnSpPr>
            <p:nvPr/>
          </p:nvCxnSpPr>
          <p:spPr>
            <a:xfrm>
              <a:off x="7474265" y="658857"/>
              <a:ext cx="19050" cy="252407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2E2A3D9-2549-AB3A-60EF-62A853A3E588}"/>
                </a:ext>
              </a:extLst>
            </p:cNvPr>
            <p:cNvCxnSpPr>
              <a:cxnSpLocks/>
            </p:cNvCxnSpPr>
            <p:nvPr/>
          </p:nvCxnSpPr>
          <p:spPr>
            <a:xfrm>
              <a:off x="6831946" y="3124915"/>
              <a:ext cx="642319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0122BD8F-1A2B-2A06-3A1C-44996E0FF129}"/>
                </a:ext>
              </a:extLst>
            </p:cNvPr>
            <p:cNvSpPr txBox="1"/>
            <p:nvPr/>
          </p:nvSpPr>
          <p:spPr>
            <a:xfrm>
              <a:off x="2885745" y="4633402"/>
              <a:ext cx="3217856" cy="645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Large values</a:t>
              </a:r>
              <a:endParaRPr lang="zh-TW" altLang="en-US" sz="2400" dirty="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5CD055C9-2096-1673-9AF6-D5A8181D234E}"/>
                </a:ext>
              </a:extLst>
            </p:cNvPr>
            <p:cNvSpPr txBox="1"/>
            <p:nvPr/>
          </p:nvSpPr>
          <p:spPr>
            <a:xfrm>
              <a:off x="2656259" y="899204"/>
              <a:ext cx="3962216" cy="645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output of filter 2</a:t>
              </a:r>
              <a:endParaRPr lang="zh-TW" altLang="en-US" sz="2400" dirty="0"/>
            </a:p>
          </p:txBody>
        </p: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4AB43F2A-387C-4F05-B685-C30024DD34F4}"/>
                </a:ext>
              </a:extLst>
            </p:cNvPr>
            <p:cNvCxnSpPr>
              <a:cxnSpLocks/>
            </p:cNvCxnSpPr>
            <p:nvPr/>
          </p:nvCxnSpPr>
          <p:spPr>
            <a:xfrm>
              <a:off x="6324089" y="4022031"/>
              <a:ext cx="671827" cy="48799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ECB31A03-C920-A56D-EC32-802BC43FB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3745" y="1481088"/>
              <a:ext cx="556397" cy="49871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10D4F81D-792A-41CE-DD15-2561D6E7D4A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4494673" y="3135313"/>
              <a:ext cx="68994" cy="1498089"/>
            </a:xfrm>
            <a:prstGeom prst="line">
              <a:avLst/>
            </a:prstGeom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9DB3A832-50F1-0350-79B1-2293BF7E3916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4494673" y="4022031"/>
              <a:ext cx="65291" cy="611371"/>
            </a:xfrm>
            <a:prstGeom prst="line">
              <a:avLst/>
            </a:prstGeom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F08F4366-4ABD-1F0B-EDA8-60919B4D4B14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4494673" y="4005459"/>
              <a:ext cx="903559" cy="627943"/>
            </a:xfrm>
            <a:prstGeom prst="line">
              <a:avLst/>
            </a:prstGeom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4A7F7B1C-1019-55E1-9A57-38AF76706FD7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4494673" y="4021169"/>
              <a:ext cx="1802232" cy="612234"/>
            </a:xfrm>
            <a:prstGeom prst="line">
              <a:avLst/>
            </a:prstGeom>
            <a:ln w="38100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0564A648-E3F5-084A-9FCD-6F9E7B6DD4BE}"/>
              </a:ext>
            </a:extLst>
          </p:cNvPr>
          <p:cNvSpPr/>
          <p:nvPr/>
        </p:nvSpPr>
        <p:spPr>
          <a:xfrm>
            <a:off x="3038069" y="5299012"/>
            <a:ext cx="388679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768CAB-D70C-9CC7-20B1-B9727D5CC3E8}"/>
              </a:ext>
            </a:extLst>
          </p:cNvPr>
          <p:cNvSpPr txBox="1"/>
          <p:nvPr/>
        </p:nvSpPr>
        <p:spPr>
          <a:xfrm>
            <a:off x="7828552" y="299156"/>
            <a:ext cx="150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unknown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36D09510-7E88-2DA6-5E2C-EC33640DEE6C}"/>
              </a:ext>
            </a:extLst>
          </p:cNvPr>
          <p:cNvGrpSpPr/>
          <p:nvPr/>
        </p:nvGrpSpPr>
        <p:grpSpPr>
          <a:xfrm>
            <a:off x="222080" y="3053820"/>
            <a:ext cx="3973501" cy="1979159"/>
            <a:chOff x="782853" y="4918162"/>
            <a:chExt cx="4971405" cy="25329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05D05EB4-24CB-E18D-6CF8-B5C0BF47A75E}"/>
                    </a:ext>
                  </a:extLst>
                </p:cNvPr>
                <p:cNvSpPr txBox="1"/>
                <p:nvPr/>
              </p:nvSpPr>
              <p:spPr>
                <a:xfrm>
                  <a:off x="782853" y="4918162"/>
                  <a:ext cx="3359509" cy="9380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/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zh-TW" altLang="en-US" sz="2400" dirty="0">
                                        <a:solidFill>
                                          <a:prstClr val="black"/>
                                        </a:solidFill>
                                      </a:rPr>
                                      <m:t> </m:t>
                                    </m:r>
                                  </m:e>
                                </m:nary>
                              </m:e>
                            </m:nary>
                          </m:e>
                        </m:func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05D05EB4-24CB-E18D-6CF8-B5C0BF47A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53" y="4918162"/>
                  <a:ext cx="3359509" cy="938014"/>
                </a:xfrm>
                <a:prstGeom prst="rect">
                  <a:avLst/>
                </a:prstGeom>
                <a:blipFill>
                  <a:blip r:embed="rId5"/>
                  <a:stretch>
                    <a:fillRect l="-227" r="-17234" b="-27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185E54A-AF08-424F-CA2E-2C44EC156EA4}"/>
                </a:ext>
              </a:extLst>
            </p:cNvPr>
            <p:cNvSpPr txBox="1"/>
            <p:nvPr/>
          </p:nvSpPr>
          <p:spPr>
            <a:xfrm>
              <a:off x="1296607" y="6620143"/>
              <a:ext cx="4457651" cy="8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The</a:t>
              </a:r>
              <a:r>
                <a:rPr lang="zh-TW" altLang="en-US" sz="2400" dirty="0"/>
                <a:t> </a:t>
              </a:r>
              <a:r>
                <a:rPr lang="en-US" altLang="zh-TW" sz="2400" dirty="0"/>
                <a:t>image contains the patterns filter 1 can detect.</a:t>
              </a:r>
              <a:endParaRPr lang="zh-TW" altLang="en-US" sz="2400" dirty="0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430D1336-4B7F-4DEA-F3C6-CD8ABBEB1256}"/>
                </a:ext>
              </a:extLst>
            </p:cNvPr>
            <p:cNvSpPr txBox="1"/>
            <p:nvPr/>
          </p:nvSpPr>
          <p:spPr>
            <a:xfrm>
              <a:off x="2084137" y="6100019"/>
              <a:ext cx="2979822" cy="590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(gradient ascent)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857C6DB8-0644-03C0-9256-D16997C920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4092" y="5917546"/>
              <a:ext cx="642319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1E0F3887-04C3-F10E-CD4C-7BEEC31E2A39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35252" y="6255356"/>
              <a:ext cx="361355" cy="78028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5C60461-652F-0681-ECD1-D7F609CF2DD2}"/>
                  </a:ext>
                </a:extLst>
              </p:cNvPr>
              <p:cNvSpPr txBox="1"/>
              <p:nvPr/>
            </p:nvSpPr>
            <p:spPr>
              <a:xfrm>
                <a:off x="5875889" y="3437291"/>
                <a:ext cx="467500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5C60461-652F-0681-ECD1-D7F609CF2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89" y="3437291"/>
                <a:ext cx="467500" cy="463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53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導數檢測範例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11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8A84A5F-7E0E-2712-7CF3-A5E6B0DD6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56" y="2547994"/>
            <a:ext cx="8159287" cy="355423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42D114F-FF14-D841-DB23-631DB39500E0}"/>
              </a:ext>
            </a:extLst>
          </p:cNvPr>
          <p:cNvSpPr txBox="1"/>
          <p:nvPr/>
        </p:nvSpPr>
        <p:spPr>
          <a:xfrm>
            <a:off x="2536373" y="5401265"/>
            <a:ext cx="113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二階導數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7DDA40-0672-C43D-43D3-043C1FB61D42}"/>
              </a:ext>
            </a:extLst>
          </p:cNvPr>
          <p:cNvSpPr txBox="1"/>
          <p:nvPr/>
        </p:nvSpPr>
        <p:spPr>
          <a:xfrm>
            <a:off x="2536373" y="4866305"/>
            <a:ext cx="113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一階導數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D0188E-C2D3-8B39-90FD-BBA6CA755843}"/>
              </a:ext>
            </a:extLst>
          </p:cNvPr>
          <p:cNvSpPr/>
          <p:nvPr/>
        </p:nvSpPr>
        <p:spPr>
          <a:xfrm>
            <a:off x="3778898" y="5150498"/>
            <a:ext cx="1231641" cy="2892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62BA26-D453-A44D-38F8-874DC0212691}"/>
              </a:ext>
            </a:extLst>
          </p:cNvPr>
          <p:cNvSpPr/>
          <p:nvPr/>
        </p:nvSpPr>
        <p:spPr>
          <a:xfrm>
            <a:off x="5921830" y="5150497"/>
            <a:ext cx="702905" cy="2892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B00AC6-3043-ACC4-320E-3830A75F6B59}"/>
              </a:ext>
            </a:extLst>
          </p:cNvPr>
          <p:cNvSpPr/>
          <p:nvPr/>
        </p:nvSpPr>
        <p:spPr>
          <a:xfrm>
            <a:off x="8497081" y="5150496"/>
            <a:ext cx="702906" cy="2892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05BF947-7D26-50A9-212C-61DBFB1B1B76}"/>
              </a:ext>
            </a:extLst>
          </p:cNvPr>
          <p:cNvSpPr/>
          <p:nvPr/>
        </p:nvSpPr>
        <p:spPr>
          <a:xfrm>
            <a:off x="8416212" y="5667038"/>
            <a:ext cx="360785" cy="28924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27B7A4A-05DB-367E-5E00-5BEF897484C6}"/>
              </a:ext>
            </a:extLst>
          </p:cNvPr>
          <p:cNvSpPr/>
          <p:nvPr/>
        </p:nvSpPr>
        <p:spPr>
          <a:xfrm>
            <a:off x="5561045" y="5667038"/>
            <a:ext cx="534955" cy="28924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5962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Global Explanation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022645-ABF7-987B-DFC2-7B7821C6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35124"/>
            <a:ext cx="9144000" cy="47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786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Global Explanation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43D109-4B61-CD5D-78CB-2672F5B6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72" y="1728216"/>
            <a:ext cx="8169259" cy="48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92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Homework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：吳儀彤</a:t>
            </a:r>
          </a:p>
        </p:txBody>
      </p:sp>
    </p:spTree>
    <p:extLst>
      <p:ext uri="{BB962C8B-B14F-4D97-AF65-F5344CB8AC3E}">
        <p14:creationId xmlns:p14="http://schemas.microsoft.com/office/powerpoint/2010/main" val="3241814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Saliency Map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 Visualization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Lime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4188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Saliency Map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734751-5DDD-B627-015F-E41890A91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044" y="2235585"/>
            <a:ext cx="7815912" cy="4120765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3497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 Visualization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6DA466-9EB3-D4FD-6745-456646A25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3068" y="2626343"/>
            <a:ext cx="6248942" cy="3269263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115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1A7324-2C44-E2A6-BDCE-BFCA6F966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90" y="2302464"/>
            <a:ext cx="4069433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061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Lime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2F4C90-67D3-B674-D718-F634D5330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23" y="2873603"/>
            <a:ext cx="11067954" cy="286947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2063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41E56-DC88-2233-B94F-F6E0D503D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謝謝大家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3DF8D4-1038-A6D2-D40F-25EBA24AC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72D027-0572-427C-C618-9D2C35D4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117</a:t>
            </a:fld>
            <a:endParaRPr lang="zh-TW" altLang="en-US"/>
          </a:p>
        </p:txBody>
      </p:sp>
      <p:pic>
        <p:nvPicPr>
          <p:cNvPr id="1026" name="Picture 2" descr="謝謝你消息與紅色圖釘上白色黃色粘滯便箋照片檔及更多多謝照片- 多謝, 專心, 一個物體- iStock">
            <a:extLst>
              <a:ext uri="{FF2B5EF4-FFF2-40B4-BE49-F238E27FC236}">
                <a16:creationId xmlns:a16="http://schemas.microsoft.com/office/drawing/2014/main" id="{32976C55-23C1-A795-3ED7-E157AB9E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573" y="1162449"/>
            <a:ext cx="2558385" cy="30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le Hand Holding Megaphone With Thank You Speech Loudspeaker With Thank You  Text Stock Photo - Download Image Now - iStock">
            <a:extLst>
              <a:ext uri="{FF2B5EF4-FFF2-40B4-BE49-F238E27FC236}">
                <a16:creationId xmlns:a16="http://schemas.microsoft.com/office/drawing/2014/main" id="{DC96E036-ED4D-4A07-3E21-14C970024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97" y="182594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9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一階導數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4876801" cy="3694176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漸層是厚度的等高區域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孤立點的位置有明顯的跳躍值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在不明顯的邊緣，一階導數會比較優秀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12</a:t>
            </a:fld>
            <a:endParaRPr lang="zh-TW" altLang="en-US"/>
          </a:p>
        </p:txBody>
      </p:sp>
      <p:pic>
        <p:nvPicPr>
          <p:cNvPr id="5" name="圖片 4" descr="一張含有 文字, 行, 螢幕擷取畫面, 字型 的圖片&#10;&#10;自動產生的描述">
            <a:extLst>
              <a:ext uri="{FF2B5EF4-FFF2-40B4-BE49-F238E27FC236}">
                <a16:creationId xmlns:a16="http://schemas.microsoft.com/office/drawing/2014/main" id="{205EC4F7-8B81-251D-DFCB-0B87295D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" t="8946" r="33253" b="17835"/>
          <a:stretch/>
        </p:blipFill>
        <p:spPr>
          <a:xfrm>
            <a:off x="5992369" y="2971067"/>
            <a:ext cx="5420521" cy="26878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92CB760-22D2-84A6-60FC-3BC06A933804}"/>
              </a:ext>
            </a:extLst>
          </p:cNvPr>
          <p:cNvSpPr/>
          <p:nvPr/>
        </p:nvSpPr>
        <p:spPr>
          <a:xfrm>
            <a:off x="9209191" y="5369680"/>
            <a:ext cx="702905" cy="2892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28DAB4-675D-0C50-1C9E-2E156E7E8194}"/>
              </a:ext>
            </a:extLst>
          </p:cNvPr>
          <p:cNvSpPr/>
          <p:nvPr/>
        </p:nvSpPr>
        <p:spPr>
          <a:xfrm>
            <a:off x="7696398" y="5369679"/>
            <a:ext cx="1190928" cy="2892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77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二階導數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5208372" cy="4019029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較厚的邊緣只有在變化起點和終點有值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在孤立點或明顯的邊緣，二階導數較敏感，同時會加強雜訊訊號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在孤立點或明顯的邊緣，有正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由深色到淺色邊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由淺色到深色邊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值變化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13</a:t>
            </a:fld>
            <a:endParaRPr lang="zh-TW" altLang="en-US"/>
          </a:p>
        </p:txBody>
      </p:sp>
      <p:pic>
        <p:nvPicPr>
          <p:cNvPr id="5" name="圖片 4" descr="一張含有 文字, 行, 螢幕擷取畫面, 字型 的圖片&#10;&#10;自動產生的描述">
            <a:extLst>
              <a:ext uri="{FF2B5EF4-FFF2-40B4-BE49-F238E27FC236}">
                <a16:creationId xmlns:a16="http://schemas.microsoft.com/office/drawing/2014/main" id="{205EC4F7-8B81-251D-DFCB-0B87295D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" t="8946" r="33253" b="3853"/>
          <a:stretch/>
        </p:blipFill>
        <p:spPr>
          <a:xfrm>
            <a:off x="6199632" y="2721257"/>
            <a:ext cx="5420521" cy="32011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92CB760-22D2-84A6-60FC-3BC06A933804}"/>
              </a:ext>
            </a:extLst>
          </p:cNvPr>
          <p:cNvSpPr/>
          <p:nvPr/>
        </p:nvSpPr>
        <p:spPr>
          <a:xfrm>
            <a:off x="9560643" y="5621148"/>
            <a:ext cx="702905" cy="2892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28DAB4-675D-0C50-1C9E-2E156E7E8194}"/>
              </a:ext>
            </a:extLst>
          </p:cNvPr>
          <p:cNvSpPr/>
          <p:nvPr/>
        </p:nvSpPr>
        <p:spPr>
          <a:xfrm>
            <a:off x="7856800" y="5633632"/>
            <a:ext cx="1367391" cy="2642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10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孤立點檢測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4"/>
                <a:ext cx="4707716" cy="3694176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以二階導數為基礎的拉普拉斯方程式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𝜕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+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r>
                        <a:rPr lang="en-US" altLang="zh-TW" b="0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+1,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+</m:t>
                      </m:r>
                      <m:r>
                        <a:rPr lang="en-US" altLang="zh-TW" b="0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−1,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+1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−4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4"/>
                <a:ext cx="4707716" cy="3694176"/>
              </a:xfrm>
              <a:blipFill>
                <a:blip r:embed="rId2"/>
                <a:stretch>
                  <a:fillRect l="-2332" t="-1485" r="-2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B6F9A2-F102-476C-FCD2-F87D14DFB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284" y="3131422"/>
            <a:ext cx="2552921" cy="25834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D58A63-A8E9-3686-C398-2D5BF8AE1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199" y="3131422"/>
            <a:ext cx="2591233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2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孤立點檢測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遮罩在該點響應超過門檻值，在影像中輸出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，否則輸出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1   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𝑅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𝑦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0            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79" t="-14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93F74C-B1B7-14EE-7AA0-7673F435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47" y="4077106"/>
            <a:ext cx="6530906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18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線檢測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5159805" cy="369417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二階拉普拉斯有強烈的響應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產生比一階導數更細的線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正負線效應，取絕對值解決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只取正值可以解決厚度加寬的問題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4DF0F5-9C5A-3E8A-AA48-438FA26A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24" y="3888241"/>
            <a:ext cx="2458798" cy="24924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EF249A-F354-22CF-9C5D-947390DB3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25" y="1168536"/>
            <a:ext cx="2458798" cy="24702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46F7D83-DE14-38E3-5C5A-4749D5E71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9"/>
          <a:stretch/>
        </p:blipFill>
        <p:spPr>
          <a:xfrm>
            <a:off x="9201463" y="3883534"/>
            <a:ext cx="2480417" cy="24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3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線檢測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檢測特定方向的線，則採用有方向性的遮罩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B7FE659-629A-C2CA-D54C-036A59BC4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38" y="3429000"/>
            <a:ext cx="921618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4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基本邊緣偵測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675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7424928" cy="3694176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依照強度輪廓分類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步階邊緣：發生在相鄰兩像素間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斜坡邊緣：不再是細的路徑，斜率和模糊程度成反比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屋頂邊緣：可視為經過一區域的線模型，底由線的寬度和尖銳度決定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19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B3D612-F184-2C5B-A6CA-D900F663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621" y="2223449"/>
            <a:ext cx="2700424" cy="19572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2D03C8-0D9E-DCE5-7349-EB6A4863A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0"/>
          <a:stretch/>
        </p:blipFill>
        <p:spPr>
          <a:xfrm>
            <a:off x="8842621" y="4403821"/>
            <a:ext cx="2700424" cy="1945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F890D9E-8A77-9C47-BDA1-19B74C27E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663" y="4868373"/>
            <a:ext cx="2572833" cy="18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學習目標與大綱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影像分割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邊緣檢測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門檻化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案例與分析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區域為基礎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形態學分水嶺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282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基本邊緣偵測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101517"/>
                <a:ext cx="10168128" cy="4619958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用梯度求取影像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在位置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的邊緣特性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TW" alt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TW" alt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梯度強度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M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altLang="zh-TW" b="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梯度方向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α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101517"/>
                <a:ext cx="10168128" cy="4619958"/>
              </a:xfrm>
              <a:blipFill>
                <a:blip r:embed="rId2"/>
                <a:stretch>
                  <a:fillRect l="-1079" t="-11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18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基本邊緣偵測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方向偏導數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)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r>
                        <a:rPr lang="en-US" altLang="zh-TW" b="0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+1,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y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方向偏導數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𝑔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𝜕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)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r>
                        <a:rPr lang="en-US" altLang="zh-TW" b="0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+1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以上邊緣偵測為水平或垂直方向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79" t="-1485" b="-16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57C9B6-37A3-8BB8-D8C8-496D605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82" y="5512051"/>
            <a:ext cx="1707028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偵測目標為斜像邊緣，需要二維遮罩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二維遮罩非對中心點對稱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使用基數方陣維遮罩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3X3)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23D01C-DE0D-CE7F-7A38-14A9AE5E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356" y="3441232"/>
            <a:ext cx="4906929" cy="24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90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常用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Prewitt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：做相鄰兩行列的差值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：做相鄰兩行列的差值，相鄰中心點權重較重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88A0EB-57A1-6BCD-E4F2-2B31BD17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898" y="4050678"/>
            <a:ext cx="2469094" cy="24843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53F4A7-4EE0-93D0-5411-5D5AF43C6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10" y="4030593"/>
            <a:ext cx="2469093" cy="24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67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濾波器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7D60208-F003-932E-C154-AD5AA2A92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7416" y="580001"/>
            <a:ext cx="2944610" cy="2562328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BBA43E0-8364-6828-779D-BD627F1B2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57"/>
          <a:stretch/>
        </p:blipFill>
        <p:spPr>
          <a:xfrm>
            <a:off x="691938" y="2969393"/>
            <a:ext cx="4198263" cy="36335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F22FBF-03EA-8172-E639-8F01D81F7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57"/>
          <a:stretch/>
        </p:blipFill>
        <p:spPr>
          <a:xfrm>
            <a:off x="5378531" y="580001"/>
            <a:ext cx="2960555" cy="256232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3B981E8-44A8-018E-20D5-6A5A479C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466" y="3281530"/>
            <a:ext cx="3792059" cy="332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9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濾波器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BBA43E0-8364-6828-779D-BD627F1B2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57"/>
          <a:stretch/>
        </p:blipFill>
        <p:spPr>
          <a:xfrm>
            <a:off x="605010" y="2902630"/>
            <a:ext cx="3383285" cy="292819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A2CCC1-2869-021F-BEF7-D4519295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57" y="2911049"/>
            <a:ext cx="3383285" cy="29366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A15095-11D0-3FB8-0B4E-C533551F0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706" y="2911049"/>
            <a:ext cx="3420832" cy="29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8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Canny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4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Canny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65685"/>
            <a:ext cx="10168128" cy="455579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三種基本目標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低錯誤率：所有的邊緣都要被偵測到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邊緣有好的局部性：找到的邊緣要接近真實邊緣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單一邊緣點的響應：對真實邊緣應該只要檢測出一個點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四個步驟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高思濾波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計算梯度大小、角度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非最大值抑制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雙門檻化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260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高斯濾波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&amp;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計算梯度大小、角度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環形二維高斯函數將影像平滑化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摺積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)∗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利用梯度大小、角度估測邊緣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M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α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954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非最大值抑制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4"/>
                <a:ext cx="6022231" cy="3694176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由於梯度會產生較寬的邊緣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將邊緣量化成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個方向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(d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,d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,d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,d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找到最靠近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α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的方向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若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小於沿著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的兩鄰近值之一，則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14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)=0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，否則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14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)=M(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14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：非最大值抑制影像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4"/>
                <a:ext cx="6022231" cy="3694176"/>
              </a:xfrm>
              <a:blipFill>
                <a:blip r:embed="rId2"/>
                <a:stretch>
                  <a:fillRect l="-1822" t="-1485"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29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6C38A6-580D-A203-31A3-9D680404B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747399" y="2478024"/>
            <a:ext cx="3946012" cy="2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影像分割的基本概念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3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雙門檻化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021304"/>
                <a:ext cx="10168128" cy="511743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14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會將邊緣細化，取門檻值減少假邊緣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門檻太低會有假邊緣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門檻太高真邊緣被消除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採用遲滯門檻化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取高門檻值和低門檻值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𝑁𝐻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逐個掃描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𝑁𝐻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中的邊緣像素點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P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利用八連通，將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與中與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P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點相連的邊緣標示為有效邊緣，設為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，未標示為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0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𝑁𝐻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𝑁𝐿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有效的邊緣相加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021304"/>
                <a:ext cx="10168128" cy="5117433"/>
              </a:xfrm>
              <a:blipFill>
                <a:blip r:embed="rId2"/>
                <a:stretch>
                  <a:fillRect l="-1079" t="-10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612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Canny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31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1D7281-56A6-B2B4-CD5B-ACE9DA13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63" y="2438402"/>
            <a:ext cx="10582874" cy="36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74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Canny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32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FD4898-BFDB-1B4A-63B4-A235330E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0" y="2527267"/>
            <a:ext cx="10462960" cy="37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0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邊緣連接和邊緣檢測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5&amp;6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65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邊緣連接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邊緣檢測應只發生在邊緣上的像素集合，但因為雜訊，不均勻照明的邊緣使像素很少能完整表示邊緣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設計將邊緣像素連接成有意義邊緣或區域邊界的連接演算法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三種基本的連接方法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局部性處理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區域性處理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03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局部性處理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分析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被宣為邊緣點的鄰域像素特性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梯度大小、角度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M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α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分析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邊緣點的鄰域像素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相似性</a:t>
                </a:r>
                <a:endParaRPr lang="en-US" altLang="zh-TW" i="1" dirty="0">
                  <a:latin typeface="Cambria Math" panose="020405030504060302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代表點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為中心的鄰域座標集合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M</m:t>
                          </m:r>
                          <m:d>
                            <m:d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TW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如果滿足條件，將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en-US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zh-TW" altLang="en-US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連接，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並掃描整張影像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耗費相當大的計算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263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局部性處理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過程簡化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ea typeface="標楷體" panose="03000509000000000000" pitchFamily="65" charset="-120"/>
                    <a:cs typeface="Times New Roman" panose="02020603050405020304" pitchFamily="18" charset="0"/>
                  </a:rPr>
                  <a:t>計算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大小陣列</m:t>
                    </m:r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M</m:t>
                    </m:r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zh-TW" altLang="en-US" i="1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和角度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陣列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α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形成二值影像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1   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M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𝑦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、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0                                  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𝑒𝑙𝑠𝑒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掃描每一列，若空隙長度小於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，將空隙填滿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若要檢查其他方向空隙，將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旋轉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角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，結束再旋轉回來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955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局部性處理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262B126-9886-D0AC-0524-EDF0AC34D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127"/>
          <a:stretch/>
        </p:blipFill>
        <p:spPr>
          <a:xfrm>
            <a:off x="679755" y="2557370"/>
            <a:ext cx="3674924" cy="375199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37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BFD386-BBA9-EABD-9F8D-3CD19B406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221" t="-140826" r="42315" b="140826"/>
          <a:stretch/>
        </p:blipFill>
        <p:spPr>
          <a:xfrm>
            <a:off x="4354679" y="2529762"/>
            <a:ext cx="3409700" cy="1798476"/>
          </a:xfrm>
          <a:prstGeom prst="rect">
            <a:avLst/>
          </a:prstGeom>
        </p:spPr>
      </p:pic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BFB09734-0081-8C17-411E-E12032DB2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3"/>
          <a:stretch/>
        </p:blipFill>
        <p:spPr>
          <a:xfrm>
            <a:off x="4815293" y="522096"/>
            <a:ext cx="5898171" cy="30804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12938F-3E7B-8D18-6B21-CAA60A312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293" y="3733923"/>
            <a:ext cx="5898171" cy="2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21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區域性處理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感興趣區域是已知或可被求得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以區域為基礎連結像素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結果為區域邊界的近似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遞迴多邊形擬合演算法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為端點，計算其他點與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的距離，取最大值，如果大於門檻值設為頂點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邊，重新計算其他點和邊的距離，大於門檻值設為頂點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直到所有點和邊小於門檻值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38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7BC36E-099F-3524-45E4-26F5CEAE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29" y="482350"/>
            <a:ext cx="2339535" cy="210395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3529DF-031F-2D4D-8157-56A2E50C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168" y="482350"/>
            <a:ext cx="2213811" cy="20674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EABC473-8992-43FF-DF92-3D904AD4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552" y="2652597"/>
            <a:ext cx="2296143" cy="20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23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區域性處理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39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BFD386-BBA9-EABD-9F8D-3CD19B406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221" t="-140826" r="42315" b="140826"/>
          <a:stretch/>
        </p:blipFill>
        <p:spPr>
          <a:xfrm>
            <a:off x="4354679" y="2529762"/>
            <a:ext cx="3409700" cy="1798476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2770DB-2FB4-F9A4-00FC-8F358B8C9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A36F146-B56C-0C8B-0C79-19069AA0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13" y="2297962"/>
            <a:ext cx="9552574" cy="40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8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影像分割的基本概念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依要解決的問題，將一張影像細分成區域或物體，當感興趣的物體或區域被偵測出來就會停止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分割演算法：處理像素強度值的兩個特性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不連續性：強度突然改變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相似性：根據預先定義的準則，將影像分成有相似特性的區域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898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整體處理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(Hough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不確定感興趣區域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所有像素都可能連接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先定義整體性質以連接或是消除像素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將直線表示為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b=-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ax+y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，對一固定點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(x1,y1)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產生一條線，對另一固定點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(x2,y2)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也產生一條線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在這條直線上所有點在參數空間中都會通過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a‘,b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’)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缺點：當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空間中的直線趨近於垂直，參數座標中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值會趨近於無限大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35A471-4388-004B-6FA8-411871C0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16" y="1175052"/>
            <a:ext cx="5298732" cy="23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83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整體處理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(Hough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將直角坐標改為極座標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表示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弦波曲線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共線時有一交點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採用累積單元紀錄非背景點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41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34B7B3-8623-6759-507E-DFC6FA72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710" y="1182062"/>
            <a:ext cx="5205021" cy="238430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DC32A26-49D1-AC63-815F-05F7889C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28" y="3843655"/>
            <a:ext cx="2502724" cy="25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83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整體處理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(Hough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轉換到座標空間有五條弦波曲線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0E3126-4FF4-9C65-7B54-91987FA7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63" y="3295792"/>
            <a:ext cx="8149074" cy="32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20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整體處理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(Hough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共線時形成交點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D2F872-1D3B-D4AF-8FC5-9AFA9457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77" y="3429000"/>
            <a:ext cx="5243014" cy="20728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352EBB-64F2-7F53-0BDE-FDDE80A6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243014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2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整體處理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(Hough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44</a:t>
            </a:fld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C8231CA-8259-FA6E-3C14-DC4AAEEFE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765" y="2512692"/>
            <a:ext cx="10708469" cy="3487053"/>
          </a:xfrm>
        </p:spPr>
      </p:pic>
    </p:spTree>
    <p:extLst>
      <p:ext uri="{BB962C8B-B14F-4D97-AF65-F5344CB8AC3E}">
        <p14:creationId xmlns:p14="http://schemas.microsoft.com/office/powerpoint/2010/main" val="1107686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門檻化基礎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76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門檻化基礎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影像分割優勢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直觀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實現的單純性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計算速度快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門檻化類別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整體門檻化：門檻為一常數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局部門檻化：門檻會變動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動態門檻化：門檻值和空間座標有關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724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門檻化基礎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5814621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影像為陰暗背景和明亮物體組成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選定一個分開兩物體的門檻值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1   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)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0   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)≤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5814621" cy="4243451"/>
              </a:xfrm>
              <a:blipFill>
                <a:blip r:embed="rId2"/>
                <a:stretch>
                  <a:fillRect l="-1887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8E1A89-0514-FA52-B93E-D161F06A4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89" y="2732437"/>
            <a:ext cx="4224948" cy="32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9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門檻化基礎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6279843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較複雜情形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影像為陰暗背景和兩個明亮物體組成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選定兩個分開三物體的門檻值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𝑎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𝑏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)≤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6279843" cy="4243451"/>
              </a:xfrm>
              <a:blipFill>
                <a:blip r:embed="rId2"/>
                <a:stretch>
                  <a:fillRect l="-1748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362FD9-184B-0772-F006-B6D87708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99" y="2766960"/>
            <a:ext cx="4024297" cy="32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52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門檻化基礎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影響因素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尖峰之間的分隔度：尖峰間越遠越好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影像中雜訊：雜訊增加強度分布會變寬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物體與背景的相對大小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照明光源均勻性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影像反射性質的均勻性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81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影像分割的基本概念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是整個影像區域，將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化分成幾個子區域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…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，所有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的集合包含圖上每個像素，且需符合以下四個條件：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是連通區域，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= 1,2,…,n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Rj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，對於所有的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j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j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Q(R</a:t>
                </a:r>
                <a:r>
                  <a:rPr lang="en-US" altLang="zh-TW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 = TURE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R</a:t>
                </a:r>
                <a:r>
                  <a:rPr lang="en-US" altLang="zh-TW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都有相同的強度準位，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 = 1,2,…,n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Q(R</a:t>
                </a:r>
                <a:r>
                  <a:rPr lang="en-US" altLang="zh-TW" sz="1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20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j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 = FALSE</a:t>
                </a:r>
                <a:endPara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79" t="-14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095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雜訊影響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50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2FE27D-1F11-AF84-920C-D8345347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43" y="488186"/>
            <a:ext cx="5447784" cy="26243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343DB6-9837-443A-2BEC-34B4C3C5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8" y="3487399"/>
            <a:ext cx="5765092" cy="26766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B1EE44-2B02-8761-77C4-06948C3A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32" y="3487399"/>
            <a:ext cx="5789496" cy="2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77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光照影響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51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57DDB3D-68C5-F985-7A76-C20E4A8A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1821785"/>
            <a:ext cx="5424055" cy="47171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F20AD77-D68C-22C8-5B17-D28E33EC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23" y="2991789"/>
            <a:ext cx="5291470" cy="26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8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Otsu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門檻化法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275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整體門檻化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自動估測門檻值的演算法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選取門檻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初始估測值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產生兩組像素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𝑓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)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𝑓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𝑦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)≤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計算出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的平均強度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計算新的門檻值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T’=0.5x(1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重複以上三個步驟直到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值差異小於預設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53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F99EB0A-BD6A-0156-CDA0-573A6F13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060" y="548639"/>
            <a:ext cx="1981372" cy="26977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7E8046-4B37-BB16-DE39-115B22819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892" y="3524558"/>
            <a:ext cx="1832262" cy="242706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47BC246-4E33-94B7-FAFA-FC21AE1E7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9632" y="3524558"/>
            <a:ext cx="1806507" cy="24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49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Otsu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門檻化法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類別間的變異數最大化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好的門檻化下的各類別，他們的像素強度值應該很不同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完全依據影像直方圖執行運算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{0,1,2,…,L-1}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代表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個不同的強度準位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為強度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的像素個數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影像總像素個數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MN=n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+…+n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L-1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正規化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/MN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85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Otsu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門檻化法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取門檻值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T(k)=k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將影像分為兩類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=[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+1]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像素被分在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被分在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的平均強度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的平均強度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整張影像的平均強度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G</m:t>
                        </m:r>
                      </m:sub>
                    </m:sSub>
                    <m:r>
                      <a:rPr lang="en-US" altLang="zh-TW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L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評估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的好壞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2785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Otsu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門檻化法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使用正規化、無單位的測量方式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zh-TW" altLang="en-US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差</m:t>
                    </m:r>
                    <m:r>
                      <a:rPr lang="zh-TW" altLang="en-US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距越大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越大，代表可分離度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重新導入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求門檻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k*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，使類別間變異數最大化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得到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*，將影像分割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A20687-D8F0-40F3-0CF7-FB6B9A12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454" y="2503077"/>
            <a:ext cx="1815978" cy="9443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F083D9-4E62-1376-2879-6115B7F9A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077" y="3800343"/>
            <a:ext cx="3614423" cy="9443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F8874B-C8CE-20BF-2670-0FEC7E0EB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283" y="5059522"/>
            <a:ext cx="3856791" cy="7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2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Otsu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門檻化法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演算法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計算影像直方圖 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P</a:t>
                </a:r>
                <a:r>
                  <a:rPr lang="en-US" altLang="zh-TW" sz="1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16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/MN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計算累積和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計算平均強度值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計算整體強度平均值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G</m:t>
                        </m:r>
                      </m:sub>
                    </m:sSub>
                    <m:r>
                      <a:rPr lang="en-US" altLang="zh-TW" dirty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L</m:t>
                        </m:r>
                        <m:r>
                          <a:rPr lang="en-US" altLang="zh-TW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計算類別間變異數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求得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Otsu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法門檻值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k*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計算可分離性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838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Otsu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門檻化法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58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C070452-45AB-7CBF-4AA6-1341926A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96" y="2237830"/>
            <a:ext cx="9771672" cy="40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影像平滑、邊緣改善整體門檻化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0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影像分割的分類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以邊緣為基礎的分割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不連續性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6D9F6B-60EA-F352-C92F-07B0DFF0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9" y="3172326"/>
            <a:ext cx="8295081" cy="28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83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影像平滑改善門檻化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雜訊使門檻值失效，門檻化前先將影像平滑處理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1510E-7079-B39A-646A-32717CE1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11" y="3236494"/>
            <a:ext cx="8414977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4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影像平滑改善門檻化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0FAF9D3-B716-7D71-ED77-DED8DDF9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6" y="2586628"/>
            <a:ext cx="10701327" cy="34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98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影像平滑改善門檻化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ADC0B9-B105-CC74-F170-CDC3F5D8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6" y="2478022"/>
            <a:ext cx="10697207" cy="34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76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影像平滑改善門檻化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C223BD-FFD2-4B06-5447-953894E4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6" y="2475763"/>
            <a:ext cx="10672168" cy="35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12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用邊緣改善門檻化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讓直方圖不受物體和背景的相對大小影像，只考慮靠近物體與背景間邊緣的像素強度分布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由計算像素的梯度或拉普拉斯找出邊緣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演算法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計算影像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梯度或拉普拉斯絕對值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指定門檻值形成二值影像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像素同位置像素計算直方圖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Otsu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法計算門檻值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283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用邊緣改善門檻化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634D70-0412-3B5B-1E78-A4A85D40C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54" y="2457736"/>
            <a:ext cx="10032691" cy="3477843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163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用邊緣改善門檻化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66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2A6AD6D-29B7-F1C5-1923-311E62ED5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837" y="2643432"/>
            <a:ext cx="10028295" cy="3468610"/>
          </a:xfrm>
        </p:spPr>
      </p:pic>
    </p:spTree>
    <p:extLst>
      <p:ext uri="{BB962C8B-B14F-4D97-AF65-F5344CB8AC3E}">
        <p14:creationId xmlns:p14="http://schemas.microsoft.com/office/powerpoint/2010/main" val="2913926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多重門檻與多變數門檻化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多重門檻值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Otsu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法推廣到任意數目類別的門檻化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個類別被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K-1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個門檻值分隔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三個強度區間以兩個門檻值分隔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演算法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選取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endParaRPr lang="en-US" altLang="zh-TW" sz="2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逐個掃描大於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小於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L-1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的值並計算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增加一個值，且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1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重新掃描，並計算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重複以上步驟直到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1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L-3</a:t>
                </a:r>
              </a:p>
              <a:p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 b="-2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7D600B-0051-97C1-13EB-B0C36F73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11" y="3213278"/>
            <a:ext cx="5381990" cy="18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11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多重門檻值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5573990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演算法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找出使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最大的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zh-TW" altLang="en-US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和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得到影像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𝑎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𝑏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)≤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         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5573990" cy="4243451"/>
              </a:xfrm>
              <a:blipFill>
                <a:blip r:embed="rId2"/>
                <a:stretch>
                  <a:fillRect l="-196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69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79772B-A2B7-5C53-EB46-B307A8ED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810" y="410240"/>
            <a:ext cx="2743200" cy="31278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474103-0926-395A-A5C5-0448D44ED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205" y="3624269"/>
            <a:ext cx="2456536" cy="27658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4C2FC1-F8B7-A36E-5D09-9CE16D08F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410" y="3644204"/>
            <a:ext cx="2456536" cy="28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3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影像分割的分類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以區域為基礎的分割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相似性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49A74A1-0C73-FA57-A18D-203FB970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95" y="3260038"/>
            <a:ext cx="8178410" cy="27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743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多變數門檻值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一個以上的變數描述影像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每個像素以紅、藍、綠形成彩色影像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可表示成三維向量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TW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TW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TW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三維點稱為體素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可以視為距離計算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003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可變門檻化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430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可變門檻化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影響門檻化演算法效能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影像雜訊和非均勻照明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影像平滑和邊緣資訊可以幫助分割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遇到影像局部照明或反射不均勻仍影響影像分割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三種方法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影像分區進行門檻化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基於局部影像性質的可變門檻化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用移動平均進行門檻化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72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319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影像分區進行門檻化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將影像切成不重疊的矩形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用於補償照明、反射的非均勻性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矩形夠小使區域內的照明均勻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73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E61FD5-6E31-9330-7B0A-AA702F5A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347" y="2100517"/>
            <a:ext cx="5197642" cy="21402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A2B8DC-EC5E-9E11-E9C8-9623EBC6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38" y="4415716"/>
            <a:ext cx="6572972" cy="23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3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基於局部影像性質的可變門檻化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5381485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利用每一點的鄰域像素的標準差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和平均值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共通形式 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𝑏𝑚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用此門檻值形成分割影像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1   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)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0   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)≤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  <a:cs typeface="Times New Roman" panose="020206030504050203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5381485" cy="4243451"/>
              </a:xfrm>
              <a:blipFill>
                <a:blip r:embed="rId2"/>
                <a:stretch>
                  <a:fillRect l="-203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74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3CE27A-2429-5086-55F6-A157F8E0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13" y="1475826"/>
            <a:ext cx="3841124" cy="242417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FBE71DA-DAD2-C5FC-72B0-2E691DD26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445" y="3900003"/>
            <a:ext cx="3664660" cy="27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75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用移動平均進行門檻化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478023"/>
            <a:ext cx="10168127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計算沿著影像掃描線的移動平均強度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75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6D4F0C-9CD9-BC63-4CCE-147112F1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37" y="3269716"/>
            <a:ext cx="7535786" cy="303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62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用移動平均進行門檻化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E36C4F-20BA-680C-48E4-1132D1BB3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194" y="2404724"/>
            <a:ext cx="9625612" cy="3675234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76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747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用移動平均進行門檻化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77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566F578-7F87-7708-9152-B56D179F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486" y="2537959"/>
            <a:ext cx="9735027" cy="3627022"/>
          </a:xfrm>
        </p:spPr>
      </p:pic>
    </p:spTree>
    <p:extLst>
      <p:ext uri="{BB962C8B-B14F-4D97-AF65-F5344CB8AC3E}">
        <p14:creationId xmlns:p14="http://schemas.microsoft.com/office/powerpoint/2010/main" val="3506357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區域為基礎的分割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304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以區域為基礎的分割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分割類型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區域成長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區域分裂與合併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79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533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孤立點、線檢測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631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區域成長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像素或子區域根據預先的定義聚合成長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預先定義的性質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強度、色度、紋理等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選擇相似性準則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想解決的問題類型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資料類型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終止原則：無像素能滿足被包括進該區域的準則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80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194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區域成長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演算法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輸入影像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含有非零像素的種子點陣列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為每個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位置要運用的述詞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找出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所有連通成分並侵蝕，直到每一連通成分為單一像素點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形成影像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16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b="0" dirty="0"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1   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𝑄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𝑖𝑠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𝑡𝑟𝑢𝑒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       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0   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𝑖𝑓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𝑄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𝑖𝑠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𝑛𝑜𝑡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𝑡𝑟𝑢𝑒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令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為輸出影像，對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S(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x,y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中每個種子點和</a:t>
                </a:r>
                <a:r>
                  <a:rPr lang="en-US" altLang="zh-TW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14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以八連通相接的點，加入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輸出影像中的每個連通成分以不同的區域標記標示，得到影像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81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198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區域成長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D11808-795F-D503-5E3C-B504A1C9B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285" y="2666876"/>
            <a:ext cx="9215430" cy="347725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82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79719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區域成長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83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55E67F-A749-C5C8-2687-B53C81315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A9D374-72A7-8597-5154-2892CD09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85" y="2478024"/>
            <a:ext cx="8988030" cy="34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98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區域成長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84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55E67F-A749-C5C8-2687-B53C81315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EE55F5-A6B7-CD23-BCD5-3C1198D9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89" y="2648766"/>
            <a:ext cx="10093822" cy="35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376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區域分裂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表示整個影像，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為一述詞，目標對任何區域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Q(Ri)=TRUE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Q(Ri)=FALSE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，區域則分割為四個象限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85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0DEBCC-1E72-E635-AE3A-72872A33C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87" y="3606791"/>
            <a:ext cx="2854339" cy="28326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23885A-635A-9DFC-113D-6D8035C0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6854"/>
            <a:ext cx="3024578" cy="25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382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區域合併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對滿足述詞區域進行合併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演算法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Q(Ri)=FALSE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Ri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區域分裂成四個象限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當不能進行分裂時，將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Q(Ri</a:t>
                </a:r>
                <a14:m>
                  <m:oMath xmlns:m="http://schemas.openxmlformats.org/officeDocument/2006/math">
                    <m:r>
                      <a:rPr lang="en-US" altLang="zh-TW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Rj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)=TRUE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的區域進行合併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當不能合併則停止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86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42328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區域合併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</p:spPr>
            <p:txBody>
              <a:bodyPr>
                <a:normAutofit/>
              </a:bodyPr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分割出環形的稀疏物質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稀疏物質特性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有較大的標準差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平均強度大於背景，小於高密度區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定義述詞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影像分割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Ri=</a:t>
                </a:r>
                <a:r>
                  <a:rPr lang="en-US" altLang="zh-TW" b="0" dirty="0"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1   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𝑄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=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𝑡𝑟𝑢𝑒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0   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𝑖𝑓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𝑄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𝑓𝑎𝑙𝑠𝑒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3"/>
                <a:ext cx="10168128" cy="4243451"/>
              </a:xfrm>
              <a:blipFill>
                <a:blip r:embed="rId2"/>
                <a:stretch>
                  <a:fillRect l="-1079" t="-1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87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7F3A9B-4FA3-B64C-A293-A826B7B5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149" y="2355678"/>
            <a:ext cx="3978547" cy="39536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03F372-9AF0-A6DB-241F-CA434C556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149" y="649475"/>
            <a:ext cx="3959170" cy="11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03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區域合併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88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1962614-0F08-0B10-C39E-8F854C65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35" y="2508677"/>
            <a:ext cx="9309930" cy="380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249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AB382-7295-0A6A-7FF8-31DA9B9C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以形態學分水嶺來分割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582005-13E9-F1AE-1FF4-0CC48BC52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像素強度變化的數學描述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一階導數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−1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二階導數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𝑓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𝜕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′(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)</m:t>
                          </m:r>
                        </m:num>
                        <m:den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𝜕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𝑓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+1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−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𝑓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+2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−2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+1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𝒇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𝒙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+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𝟏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𝟐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𝒇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𝒙</m:t>
                          </m:r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+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𝒇</m:t>
                      </m:r>
                      <m:d>
                        <m:d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𝒙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TW" b="1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marL="0" indent="0">
                  <a:buNone/>
                </a:pP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AE9831-DCF0-61B5-FF45-49536F66D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9" t="-13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1545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以形態學分水嶺來分割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以三維方式看一影像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2B3835-1D85-40A4-82A8-ED745EE9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98" y="3046864"/>
            <a:ext cx="9269003" cy="33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552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以形態學分水嶺來分割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區域性最小值的點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水位下降時會降至單一最小值的點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點集合稱為集水盆地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水位以同等機率下降到一個以上最小值的點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點集合稱為分開線或分水線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DA3893-2586-C467-A032-66DAE5EB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811" y="2213137"/>
            <a:ext cx="3412719" cy="33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18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基本概念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想像在區域最小值處鑽孔讓水注入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水位均勻速度上升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到快要匯流時建立水壩阻隔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水壩處就是分水線，影像的連續邊界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74248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以形態學分水嶺來分割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D4C3E5-81D1-C9CE-6C30-2ABBFDF7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35" y="2512757"/>
            <a:ext cx="9934394" cy="38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98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以形態學分水嶺來分割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94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34B9E2-563C-BEA1-9E19-1D0F10D9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77" y="2478023"/>
            <a:ext cx="5754039" cy="33432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50362A7-1C0E-98D1-BA9A-5A900F4F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894" y="2478022"/>
            <a:ext cx="5349129" cy="33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08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Explainable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Machine Learning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：吳儀彤</a:t>
            </a:r>
          </a:p>
        </p:txBody>
      </p:sp>
    </p:spTree>
    <p:extLst>
      <p:ext uri="{BB962C8B-B14F-4D97-AF65-F5344CB8AC3E}">
        <p14:creationId xmlns:p14="http://schemas.microsoft.com/office/powerpoint/2010/main" val="9441179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為什麼需要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Explainable ML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法律要求貸款發行人解釋理由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醫學診斷模型對人的生命負責，需要診斷理由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如果在法庭上使用機器學習模型，確保模型以非歧視的方式行事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如果自動駕駛汽車突然出現異常行為，需要解釋原因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可以憑藉解釋結果，再修正模型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04149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Interpretable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Powerful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97</a:t>
            </a:fld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3A97B4D-0988-213C-BF07-15874E5C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43" y="3097152"/>
            <a:ext cx="4262315" cy="300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linear 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是可解釋的，但不是很強大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 network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很難解釋，但比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linear 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更強大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 tree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是否可解釋且功能強大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25A2E6E9-A7E5-B3A5-910D-37B01709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695" y="4264870"/>
            <a:ext cx="2743200" cy="233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135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Explainable ML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的目標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98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24345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是否需要完全了解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模型的工作原理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我們並不完全了解大腦是如何工作的，但我們相信人類的決定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B42E7EA-9BE8-008C-5B8A-2B5E92C3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53" y="3804654"/>
            <a:ext cx="7181694" cy="25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75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DC05-A101-DCEA-C6F2-B109B103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Explainable ML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679E6-D06A-A386-EA3F-72761018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zh-TW" smtClean="0"/>
              <a:pPr/>
              <a:t>99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AE9831-DCF0-61B5-FF45-49536F66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4664409"/>
            <a:ext cx="10168128" cy="205706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分成兩類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Local Explanation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：機器為什麼覺得一張影像為一隻貓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Global Explanation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：機器解釋什麼樣的參數為貓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101906-9A83-654A-18BB-3B7FB42A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736" y="2400468"/>
            <a:ext cx="6549791" cy="20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6304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2412</TotalTime>
  <Words>3493</Words>
  <Application>Microsoft Office PowerPoint</Application>
  <PresentationFormat>寬螢幕</PresentationFormat>
  <Paragraphs>594</Paragraphs>
  <Slides>117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117</vt:i4>
      </vt:variant>
    </vt:vector>
  </HeadingPairs>
  <TitlesOfParts>
    <vt:vector size="126" baseType="lpstr">
      <vt:lpstr>Microsoft JhengHei UI</vt:lpstr>
      <vt:lpstr>標楷體</vt:lpstr>
      <vt:lpstr>Arial</vt:lpstr>
      <vt:lpstr>Avenir Next LT Pro</vt:lpstr>
      <vt:lpstr>Calibri</vt:lpstr>
      <vt:lpstr>Cambria Math</vt:lpstr>
      <vt:lpstr>Times New Roman</vt:lpstr>
      <vt:lpstr>Wingdings</vt:lpstr>
      <vt:lpstr>AccentBoxVTI</vt:lpstr>
      <vt:lpstr>數位影像處理- 影像分割</vt:lpstr>
      <vt:lpstr>學習目標與大綱</vt:lpstr>
      <vt:lpstr>影像分割的基本概念</vt:lpstr>
      <vt:lpstr>影像分割的基本概念</vt:lpstr>
      <vt:lpstr>影像分割的基本概念</vt:lpstr>
      <vt:lpstr>影像分割的分類</vt:lpstr>
      <vt:lpstr>影像分割的分類</vt:lpstr>
      <vt:lpstr>孤立點、線檢測</vt:lpstr>
      <vt:lpstr>像素強度變化的數學描述</vt:lpstr>
      <vt:lpstr>導數檢測範例</vt:lpstr>
      <vt:lpstr>導數檢測範例</vt:lpstr>
      <vt:lpstr>一階導數</vt:lpstr>
      <vt:lpstr>二階導數</vt:lpstr>
      <vt:lpstr>孤立點檢測</vt:lpstr>
      <vt:lpstr>孤立點檢測</vt:lpstr>
      <vt:lpstr>線檢測</vt:lpstr>
      <vt:lpstr>線檢測</vt:lpstr>
      <vt:lpstr>基本邊緣偵測</vt:lpstr>
      <vt:lpstr>邊緣模型</vt:lpstr>
      <vt:lpstr>基本邊緣偵測</vt:lpstr>
      <vt:lpstr>基本邊緣偵測</vt:lpstr>
      <vt:lpstr>基本邊緣偵測</vt:lpstr>
      <vt:lpstr>基本邊緣偵測</vt:lpstr>
      <vt:lpstr>Sobel濾波器</vt:lpstr>
      <vt:lpstr>Sobel濾波器</vt:lpstr>
      <vt:lpstr>Canny邊緣偵測</vt:lpstr>
      <vt:lpstr>Canny邊緣偵測</vt:lpstr>
      <vt:lpstr>高斯濾波 &amp; 計算梯度大小、角度</vt:lpstr>
      <vt:lpstr>非最大值抑制</vt:lpstr>
      <vt:lpstr>雙門檻化</vt:lpstr>
      <vt:lpstr>Canny邊緣偵測</vt:lpstr>
      <vt:lpstr>Canny邊緣偵測</vt:lpstr>
      <vt:lpstr>邊緣連接和邊緣檢測</vt:lpstr>
      <vt:lpstr>邊緣連接</vt:lpstr>
      <vt:lpstr>局部性處理</vt:lpstr>
      <vt:lpstr>局部性處理</vt:lpstr>
      <vt:lpstr>局部性處理</vt:lpstr>
      <vt:lpstr>區域性處理</vt:lpstr>
      <vt:lpstr>區域性處理</vt:lpstr>
      <vt:lpstr>整體處理(Hough轉換)</vt:lpstr>
      <vt:lpstr>整體處理(Hough轉換)</vt:lpstr>
      <vt:lpstr>整體處理(Hough轉換)</vt:lpstr>
      <vt:lpstr>整體處理(Hough轉換)</vt:lpstr>
      <vt:lpstr>整體處理(Hough轉換)</vt:lpstr>
      <vt:lpstr>門檻化基礎</vt:lpstr>
      <vt:lpstr>門檻化基礎</vt:lpstr>
      <vt:lpstr>門檻化基礎</vt:lpstr>
      <vt:lpstr>門檻化基礎</vt:lpstr>
      <vt:lpstr>門檻化基礎</vt:lpstr>
      <vt:lpstr>雜訊影響</vt:lpstr>
      <vt:lpstr>光照影響</vt:lpstr>
      <vt:lpstr>Otsu門檻化法</vt:lpstr>
      <vt:lpstr>整體門檻化</vt:lpstr>
      <vt:lpstr>Otsu門檻化法</vt:lpstr>
      <vt:lpstr>Otsu門檻化法</vt:lpstr>
      <vt:lpstr>Otsu門檻化法</vt:lpstr>
      <vt:lpstr>Otsu門檻化法</vt:lpstr>
      <vt:lpstr>Otsu門檻化法</vt:lpstr>
      <vt:lpstr>影像平滑、邊緣改善整體門檻化</vt:lpstr>
      <vt:lpstr>影像平滑改善門檻化</vt:lpstr>
      <vt:lpstr>影像平滑改善門檻化</vt:lpstr>
      <vt:lpstr>影像平滑改善門檻化</vt:lpstr>
      <vt:lpstr>影像平滑改善門檻化</vt:lpstr>
      <vt:lpstr>用邊緣改善門檻化</vt:lpstr>
      <vt:lpstr>用邊緣改善門檻化</vt:lpstr>
      <vt:lpstr>用邊緣改善門檻化</vt:lpstr>
      <vt:lpstr>多重門檻與多變數門檻化</vt:lpstr>
      <vt:lpstr>多重門檻值</vt:lpstr>
      <vt:lpstr>多重門檻值</vt:lpstr>
      <vt:lpstr>多變數門檻值</vt:lpstr>
      <vt:lpstr>可變門檻化</vt:lpstr>
      <vt:lpstr>可變門檻化</vt:lpstr>
      <vt:lpstr>影像分區進行門檻化</vt:lpstr>
      <vt:lpstr>基於局部影像性質的可變門檻化</vt:lpstr>
      <vt:lpstr>用移動平均進行門檻化</vt:lpstr>
      <vt:lpstr>用移動平均進行門檻化</vt:lpstr>
      <vt:lpstr>用移動平均進行門檻化</vt:lpstr>
      <vt:lpstr>區域為基礎的分割</vt:lpstr>
      <vt:lpstr>以區域為基礎的分割</vt:lpstr>
      <vt:lpstr>區域成長</vt:lpstr>
      <vt:lpstr>區域成長</vt:lpstr>
      <vt:lpstr>區域成長</vt:lpstr>
      <vt:lpstr>區域成長</vt:lpstr>
      <vt:lpstr>區域成長</vt:lpstr>
      <vt:lpstr>區域分裂</vt:lpstr>
      <vt:lpstr>區域合併</vt:lpstr>
      <vt:lpstr>區域合併</vt:lpstr>
      <vt:lpstr>區域合併</vt:lpstr>
      <vt:lpstr>以形態學分水嶺來分割</vt:lpstr>
      <vt:lpstr>以形態學分水嶺來分割</vt:lpstr>
      <vt:lpstr>以形態學分水嶺來分割</vt:lpstr>
      <vt:lpstr>基本概念</vt:lpstr>
      <vt:lpstr>以形態學分水嶺來分割</vt:lpstr>
      <vt:lpstr>以形態學分水嶺來分割</vt:lpstr>
      <vt:lpstr>Explainable Machine Learning</vt:lpstr>
      <vt:lpstr>為什麼需要Explainable ML</vt:lpstr>
      <vt:lpstr>Interpretable v.s. Powerful</vt:lpstr>
      <vt:lpstr>Explainable ML的目標</vt:lpstr>
      <vt:lpstr>Explainable ML</vt:lpstr>
      <vt:lpstr>Local Explanation</vt:lpstr>
      <vt:lpstr>Local Explanation</vt:lpstr>
      <vt:lpstr>Local Explanation</vt:lpstr>
      <vt:lpstr>Local Explanation</vt:lpstr>
      <vt:lpstr>Limitation：Noisy Gradient</vt:lpstr>
      <vt:lpstr>Limitation：Gradient Saturation </vt:lpstr>
      <vt:lpstr>Network如何處理輸入？</vt:lpstr>
      <vt:lpstr>Network如何處理輸入？</vt:lpstr>
      <vt:lpstr>Network如何處理輸入？</vt:lpstr>
      <vt:lpstr>Global Explanation</vt:lpstr>
      <vt:lpstr>Global Explanation</vt:lpstr>
      <vt:lpstr>Global Explanation</vt:lpstr>
      <vt:lpstr>Homework</vt:lpstr>
      <vt:lpstr>Outline</vt:lpstr>
      <vt:lpstr>Saliency Map</vt:lpstr>
      <vt:lpstr>Filter Visualization</vt:lpstr>
      <vt:lpstr>Lime</vt:lpstr>
      <vt:lpstr>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數位影像處理- 影像分割</dc:title>
  <dc:creator>吳儀彤</dc:creator>
  <cp:lastModifiedBy>吳儀彤</cp:lastModifiedBy>
  <cp:revision>14</cp:revision>
  <dcterms:created xsi:type="dcterms:W3CDTF">2023-06-09T09:51:13Z</dcterms:created>
  <dcterms:modified xsi:type="dcterms:W3CDTF">2023-06-11T02:04:04Z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